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0.xml" ContentType="application/vnd.openxmlformats-officedocument.themeOverr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0"/>
  </p:notesMasterIdLst>
  <p:sldIdLst>
    <p:sldId id="274" r:id="rId5"/>
    <p:sldId id="265" r:id="rId6"/>
    <p:sldId id="266" r:id="rId7"/>
    <p:sldId id="267" r:id="rId8"/>
    <p:sldId id="272" r:id="rId9"/>
    <p:sldId id="268" r:id="rId10"/>
    <p:sldId id="269" r:id="rId11"/>
    <p:sldId id="264" r:id="rId12"/>
    <p:sldId id="260" r:id="rId13"/>
    <p:sldId id="262" r:id="rId14"/>
    <p:sldId id="259" r:id="rId15"/>
    <p:sldId id="258" r:id="rId16"/>
    <p:sldId id="261" r:id="rId17"/>
    <p:sldId id="263" r:id="rId18"/>
    <p:sldId id="275" r:id="rId1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D69B"/>
    <a:srgbClr val="FFFFFF"/>
    <a:srgbClr val="0099CC"/>
    <a:srgbClr val="002060"/>
    <a:srgbClr val="FFC000"/>
    <a:srgbClr val="77933C"/>
    <a:srgbClr val="4F81BD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3355" autoAdjust="0"/>
  </p:normalViewPr>
  <p:slideViewPr>
    <p:cSldViewPr>
      <p:cViewPr>
        <p:scale>
          <a:sx n="91" d="100"/>
          <a:sy n="91" d="100"/>
        </p:scale>
        <p:origin x="-786" y="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marker.com/news/macro/1.1967860" TargetMode="External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213B18-8C0E-47E4-A0F1-0F5DEB3FAC40}" type="doc">
      <dgm:prSet loTypeId="urn:microsoft.com/office/officeart/2005/8/layout/equation2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FFC548A-2A60-4FC6-94AD-E8D6BB08B0CD}">
      <dgm:prSet phldrT="[טקסט]" custT="1"/>
      <dgm:spPr>
        <a:blipFill rotWithShape="0">
          <a:blip xmlns:r="http://schemas.openxmlformats.org/officeDocument/2006/relationships" r:embed="rId1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a:blipFill>
        <a:ln>
          <a:solidFill>
            <a:schemeClr val="accent5"/>
          </a:solidFill>
        </a:ln>
      </dgm:spPr>
      <dgm:t>
        <a:bodyPr/>
        <a:lstStyle/>
        <a:p>
          <a:pPr rtl="1"/>
          <a:r>
            <a:rPr lang="he-IL" sz="1400" b="1" dirty="0" smtClean="0">
              <a:solidFill>
                <a:srgbClr val="002060"/>
              </a:solidFill>
            </a:rPr>
            <a:t>קוראים טקסט 1</a:t>
          </a:r>
          <a:endParaRPr lang="he-IL" sz="1400" b="1" dirty="0">
            <a:solidFill>
              <a:srgbClr val="002060"/>
            </a:solidFill>
          </a:endParaRPr>
        </a:p>
      </dgm:t>
      <dgm:extLst/>
    </dgm:pt>
    <dgm:pt modelId="{19B34BAD-3A85-4A12-A02A-993290A40792}" type="parTrans" cxnId="{03B150A1-E45E-4C3A-8288-9465860833D7}">
      <dgm:prSet/>
      <dgm:spPr/>
      <dgm:t>
        <a:bodyPr/>
        <a:lstStyle/>
        <a:p>
          <a:pPr rtl="1"/>
          <a:endParaRPr lang="he-IL">
            <a:solidFill>
              <a:srgbClr val="002060"/>
            </a:solidFill>
          </a:endParaRPr>
        </a:p>
      </dgm:t>
    </dgm:pt>
    <dgm:pt modelId="{4B9D3753-AF42-4759-92DE-722733B7ED75}" type="sibTrans" cxnId="{03B150A1-E45E-4C3A-8288-9465860833D7}">
      <dgm:prSet/>
      <dgm:spPr>
        <a:solidFill>
          <a:srgbClr val="002060"/>
        </a:solidFill>
      </dgm:spPr>
      <dgm:t>
        <a:bodyPr/>
        <a:lstStyle/>
        <a:p>
          <a:pPr rtl="1"/>
          <a:endParaRPr lang="he-IL">
            <a:solidFill>
              <a:srgbClr val="002060"/>
            </a:solidFill>
          </a:endParaRPr>
        </a:p>
      </dgm:t>
    </dgm:pt>
    <dgm:pt modelId="{823B5F11-0A72-43FB-A31E-BACC438480F0}">
      <dgm:prSet phldrT="[טקסט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accent5"/>
          </a:solidFill>
        </a:ln>
      </dgm:spPr>
      <dgm:t>
        <a:bodyPr/>
        <a:lstStyle/>
        <a:p>
          <a:pPr rtl="1"/>
          <a:r>
            <a:rPr lang="he-IL" sz="1200" b="1" dirty="0" smtClean="0">
              <a:solidFill>
                <a:srgbClr val="002060"/>
              </a:solidFill>
            </a:rPr>
            <a:t>ממזגים מידע</a:t>
          </a:r>
          <a:endParaRPr lang="en-US" sz="1200" b="1" dirty="0" smtClean="0">
            <a:solidFill>
              <a:srgbClr val="002060"/>
            </a:solidFill>
          </a:endParaRPr>
        </a:p>
      </dgm:t>
    </dgm:pt>
    <dgm:pt modelId="{E6C3A006-A1F9-4804-A4C9-EA784F696494}" type="parTrans" cxnId="{ED34EF30-95A0-4E00-B445-CEAFEF35A171}">
      <dgm:prSet/>
      <dgm:spPr/>
      <dgm:t>
        <a:bodyPr/>
        <a:lstStyle/>
        <a:p>
          <a:pPr rtl="1"/>
          <a:endParaRPr lang="he-IL">
            <a:solidFill>
              <a:srgbClr val="002060"/>
            </a:solidFill>
          </a:endParaRPr>
        </a:p>
      </dgm:t>
    </dgm:pt>
    <dgm:pt modelId="{B4D2DC2C-D6CE-4AF3-8719-304ABAC26873}" type="sibTrans" cxnId="{ED34EF30-95A0-4E00-B445-CEAFEF35A171}">
      <dgm:prSet/>
      <dgm:spPr/>
      <dgm:t>
        <a:bodyPr/>
        <a:lstStyle/>
        <a:p>
          <a:pPr rtl="1"/>
          <a:endParaRPr lang="he-IL">
            <a:solidFill>
              <a:srgbClr val="002060"/>
            </a:solidFill>
          </a:endParaRPr>
        </a:p>
      </dgm:t>
    </dgm:pt>
    <dgm:pt modelId="{C2EB16D4-19E8-4F7D-A96C-FB2B2B747FE9}">
      <dgm:prSet phldrT="[טקסט]" custT="1"/>
      <dgm:spPr>
        <a:blipFill rotWithShape="0">
          <a:blip xmlns:r="http://schemas.openxmlformats.org/officeDocument/2006/relationships" r:embed="rId1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a:blipFill>
        <a:ln>
          <a:solidFill>
            <a:schemeClr val="accent5"/>
          </a:solidFill>
        </a:ln>
      </dgm:spPr>
      <dgm:t>
        <a:bodyPr/>
        <a:lstStyle/>
        <a:p>
          <a:pPr rtl="1"/>
          <a:r>
            <a:rPr lang="he-IL" sz="1400" b="1" dirty="0" smtClean="0">
              <a:solidFill>
                <a:srgbClr val="002060"/>
              </a:solidFill>
            </a:rPr>
            <a:t>קוראים טקסט 2</a:t>
          </a:r>
          <a:endParaRPr lang="he-IL" sz="1400" b="1" dirty="0">
            <a:solidFill>
              <a:srgbClr val="002060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/>
          </dgm14:cNvPr>
        </a:ext>
      </dgm:extLst>
    </dgm:pt>
    <dgm:pt modelId="{3A60501F-50A0-4BE3-BD16-FDBF93B26049}" type="parTrans" cxnId="{FBF75D6B-485D-4220-8D07-DF09909A37D9}">
      <dgm:prSet/>
      <dgm:spPr/>
      <dgm:t>
        <a:bodyPr/>
        <a:lstStyle/>
        <a:p>
          <a:pPr rtl="1"/>
          <a:endParaRPr lang="he-IL"/>
        </a:p>
      </dgm:t>
    </dgm:pt>
    <dgm:pt modelId="{EAD8CF19-8474-41DD-9361-0C9392F5B9D6}" type="sibTrans" cxnId="{FBF75D6B-485D-4220-8D07-DF09909A37D9}">
      <dgm:prSet/>
      <dgm:spPr/>
      <dgm:t>
        <a:bodyPr/>
        <a:lstStyle/>
        <a:p>
          <a:pPr rtl="1"/>
          <a:endParaRPr lang="he-IL"/>
        </a:p>
      </dgm:t>
    </dgm:pt>
    <dgm:pt modelId="{F1508420-2731-447D-9862-50875B904211}" type="pres">
      <dgm:prSet presAssocID="{95213B18-8C0E-47E4-A0F1-0F5DEB3FAC40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C37B876-06F4-4FC2-8FAA-D3B8E4D34F09}" type="pres">
      <dgm:prSet presAssocID="{95213B18-8C0E-47E4-A0F1-0F5DEB3FAC40}" presName="vNodes" presStyleCnt="0"/>
      <dgm:spPr/>
    </dgm:pt>
    <dgm:pt modelId="{22A4BCFF-04EE-49D6-930D-F688B6A8B9F7}" type="pres">
      <dgm:prSet presAssocID="{DFFC548A-2A60-4FC6-94AD-E8D6BB08B0CD}" presName="node" presStyleLbl="node1" presStyleIdx="0" presStyleCnt="3" custScaleY="94723" custLinFactNeighborY="-61322">
        <dgm:presLayoutVars>
          <dgm:bulletEnabled val="1"/>
        </dgm:presLayoutVars>
      </dgm:prSet>
      <dgm:spPr>
        <a:prstGeom prst="verticalScroll">
          <a:avLst/>
        </a:prstGeom>
      </dgm:spPr>
      <dgm:t>
        <a:bodyPr/>
        <a:lstStyle/>
        <a:p>
          <a:pPr rtl="1"/>
          <a:endParaRPr lang="he-IL"/>
        </a:p>
      </dgm:t>
    </dgm:pt>
    <dgm:pt modelId="{CE6D8754-1D2E-4973-B30E-72AD24CACF2F}" type="pres">
      <dgm:prSet presAssocID="{4B9D3753-AF42-4759-92DE-722733B7ED75}" presName="spacerT" presStyleCnt="0"/>
      <dgm:spPr/>
    </dgm:pt>
    <dgm:pt modelId="{A8EA970B-CE09-467A-BB0E-AE275442EB6C}" type="pres">
      <dgm:prSet presAssocID="{4B9D3753-AF42-4759-92DE-722733B7ED75}" presName="sibTrans" presStyleLbl="sibTrans2D1" presStyleIdx="0" presStyleCnt="2"/>
      <dgm:spPr/>
      <dgm:t>
        <a:bodyPr/>
        <a:lstStyle/>
        <a:p>
          <a:pPr rtl="1"/>
          <a:endParaRPr lang="he-IL"/>
        </a:p>
      </dgm:t>
    </dgm:pt>
    <dgm:pt modelId="{04229BE7-DCED-4DC6-AA68-407AEDC357C4}" type="pres">
      <dgm:prSet presAssocID="{4B9D3753-AF42-4759-92DE-722733B7ED75}" presName="spacerB" presStyleCnt="0"/>
      <dgm:spPr/>
    </dgm:pt>
    <dgm:pt modelId="{AADE92B1-B6FE-4020-ADF7-B23E6C85225D}" type="pres">
      <dgm:prSet presAssocID="{C2EB16D4-19E8-4F7D-A96C-FB2B2B747FE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AE551AA-3E48-4DE7-9DDD-E53238E8D630}" type="pres">
      <dgm:prSet presAssocID="{95213B18-8C0E-47E4-A0F1-0F5DEB3FAC40}" presName="sibTransLast" presStyleLbl="sibTrans2D1" presStyleIdx="1" presStyleCnt="2"/>
      <dgm:spPr/>
      <dgm:t>
        <a:bodyPr/>
        <a:lstStyle/>
        <a:p>
          <a:pPr rtl="1"/>
          <a:endParaRPr lang="he-IL"/>
        </a:p>
      </dgm:t>
    </dgm:pt>
    <dgm:pt modelId="{CA39A591-0850-4E03-BF4D-7F3029B02920}" type="pres">
      <dgm:prSet presAssocID="{95213B18-8C0E-47E4-A0F1-0F5DEB3FAC40}" presName="connectorText" presStyleLbl="sibTrans2D1" presStyleIdx="1" presStyleCnt="2"/>
      <dgm:spPr/>
      <dgm:t>
        <a:bodyPr/>
        <a:lstStyle/>
        <a:p>
          <a:pPr rtl="1"/>
          <a:endParaRPr lang="he-IL"/>
        </a:p>
      </dgm:t>
    </dgm:pt>
    <dgm:pt modelId="{2C4474D9-05A4-44AD-8B35-454C22B939EB}" type="pres">
      <dgm:prSet presAssocID="{95213B18-8C0E-47E4-A0F1-0F5DEB3FAC40}" presName="lastNode" presStyleLbl="node1" presStyleIdx="2" presStyleCnt="3" custLinFactNeighborX="3126" custLinFactNeighborY="205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C62058A-3ABD-49D2-8E17-5CB35AC877EA}" type="presOf" srcId="{C2EB16D4-19E8-4F7D-A96C-FB2B2B747FE9}" destId="{AADE92B1-B6FE-4020-ADF7-B23E6C85225D}" srcOrd="0" destOrd="0" presId="urn:microsoft.com/office/officeart/2005/8/layout/equation2"/>
    <dgm:cxn modelId="{87F1E5EF-5E29-4D26-A570-197D533D8E40}" type="presOf" srcId="{EAD8CF19-8474-41DD-9361-0C9392F5B9D6}" destId="{AAE551AA-3E48-4DE7-9DDD-E53238E8D630}" srcOrd="0" destOrd="0" presId="urn:microsoft.com/office/officeart/2005/8/layout/equation2"/>
    <dgm:cxn modelId="{D649F724-DB40-4660-98EB-270203E54C4A}" type="presOf" srcId="{823B5F11-0A72-43FB-A31E-BACC438480F0}" destId="{2C4474D9-05A4-44AD-8B35-454C22B939EB}" srcOrd="0" destOrd="0" presId="urn:microsoft.com/office/officeart/2005/8/layout/equation2"/>
    <dgm:cxn modelId="{FBF75D6B-485D-4220-8D07-DF09909A37D9}" srcId="{95213B18-8C0E-47E4-A0F1-0F5DEB3FAC40}" destId="{C2EB16D4-19E8-4F7D-A96C-FB2B2B747FE9}" srcOrd="1" destOrd="0" parTransId="{3A60501F-50A0-4BE3-BD16-FDBF93B26049}" sibTransId="{EAD8CF19-8474-41DD-9361-0C9392F5B9D6}"/>
    <dgm:cxn modelId="{49A64479-761A-4486-924A-02D4DF740CF6}" type="presOf" srcId="{95213B18-8C0E-47E4-A0F1-0F5DEB3FAC40}" destId="{F1508420-2731-447D-9862-50875B904211}" srcOrd="0" destOrd="0" presId="urn:microsoft.com/office/officeart/2005/8/layout/equation2"/>
    <dgm:cxn modelId="{65E1C7F4-3BAC-451C-B7E4-7733460611AC}" type="presOf" srcId="{DFFC548A-2A60-4FC6-94AD-E8D6BB08B0CD}" destId="{22A4BCFF-04EE-49D6-930D-F688B6A8B9F7}" srcOrd="0" destOrd="0" presId="urn:microsoft.com/office/officeart/2005/8/layout/equation2"/>
    <dgm:cxn modelId="{5C3D371C-3AF1-4C8A-8061-E1D3CB75FC54}" type="presOf" srcId="{EAD8CF19-8474-41DD-9361-0C9392F5B9D6}" destId="{CA39A591-0850-4E03-BF4D-7F3029B02920}" srcOrd="1" destOrd="0" presId="urn:microsoft.com/office/officeart/2005/8/layout/equation2"/>
    <dgm:cxn modelId="{ED34EF30-95A0-4E00-B445-CEAFEF35A171}" srcId="{95213B18-8C0E-47E4-A0F1-0F5DEB3FAC40}" destId="{823B5F11-0A72-43FB-A31E-BACC438480F0}" srcOrd="2" destOrd="0" parTransId="{E6C3A006-A1F9-4804-A4C9-EA784F696494}" sibTransId="{B4D2DC2C-D6CE-4AF3-8719-304ABAC26873}"/>
    <dgm:cxn modelId="{3BA2D7CE-FF42-49F6-B153-95E5D88E971F}" type="presOf" srcId="{4B9D3753-AF42-4759-92DE-722733B7ED75}" destId="{A8EA970B-CE09-467A-BB0E-AE275442EB6C}" srcOrd="0" destOrd="0" presId="urn:microsoft.com/office/officeart/2005/8/layout/equation2"/>
    <dgm:cxn modelId="{03B150A1-E45E-4C3A-8288-9465860833D7}" srcId="{95213B18-8C0E-47E4-A0F1-0F5DEB3FAC40}" destId="{DFFC548A-2A60-4FC6-94AD-E8D6BB08B0CD}" srcOrd="0" destOrd="0" parTransId="{19B34BAD-3A85-4A12-A02A-993290A40792}" sibTransId="{4B9D3753-AF42-4759-92DE-722733B7ED75}"/>
    <dgm:cxn modelId="{FB798760-796B-4E6B-8765-7578363CA581}" type="presParOf" srcId="{F1508420-2731-447D-9862-50875B904211}" destId="{1C37B876-06F4-4FC2-8FAA-D3B8E4D34F09}" srcOrd="0" destOrd="0" presId="urn:microsoft.com/office/officeart/2005/8/layout/equation2"/>
    <dgm:cxn modelId="{BC0EE742-3EC7-416D-A0FB-C14472D414F4}" type="presParOf" srcId="{1C37B876-06F4-4FC2-8FAA-D3B8E4D34F09}" destId="{22A4BCFF-04EE-49D6-930D-F688B6A8B9F7}" srcOrd="0" destOrd="0" presId="urn:microsoft.com/office/officeart/2005/8/layout/equation2"/>
    <dgm:cxn modelId="{FA40F885-F73C-4C0B-A25D-5B369B86E6F9}" type="presParOf" srcId="{1C37B876-06F4-4FC2-8FAA-D3B8E4D34F09}" destId="{CE6D8754-1D2E-4973-B30E-72AD24CACF2F}" srcOrd="1" destOrd="0" presId="urn:microsoft.com/office/officeart/2005/8/layout/equation2"/>
    <dgm:cxn modelId="{70759236-A608-4830-B590-70ED1A1CF3DA}" type="presParOf" srcId="{1C37B876-06F4-4FC2-8FAA-D3B8E4D34F09}" destId="{A8EA970B-CE09-467A-BB0E-AE275442EB6C}" srcOrd="2" destOrd="0" presId="urn:microsoft.com/office/officeart/2005/8/layout/equation2"/>
    <dgm:cxn modelId="{166EEE93-8909-447F-850B-7A0C2F8DB003}" type="presParOf" srcId="{1C37B876-06F4-4FC2-8FAA-D3B8E4D34F09}" destId="{04229BE7-DCED-4DC6-AA68-407AEDC357C4}" srcOrd="3" destOrd="0" presId="urn:microsoft.com/office/officeart/2005/8/layout/equation2"/>
    <dgm:cxn modelId="{E3DA2CDE-28D7-425A-89AC-9B4E50A4619E}" type="presParOf" srcId="{1C37B876-06F4-4FC2-8FAA-D3B8E4D34F09}" destId="{AADE92B1-B6FE-4020-ADF7-B23E6C85225D}" srcOrd="4" destOrd="0" presId="urn:microsoft.com/office/officeart/2005/8/layout/equation2"/>
    <dgm:cxn modelId="{D6BB88CC-52D4-490F-9AEA-2515DD171967}" type="presParOf" srcId="{F1508420-2731-447D-9862-50875B904211}" destId="{AAE551AA-3E48-4DE7-9DDD-E53238E8D630}" srcOrd="1" destOrd="0" presId="urn:microsoft.com/office/officeart/2005/8/layout/equation2"/>
    <dgm:cxn modelId="{6019455D-2675-49AB-8D57-AD884A28B1EA}" type="presParOf" srcId="{AAE551AA-3E48-4DE7-9DDD-E53238E8D630}" destId="{CA39A591-0850-4E03-BF4D-7F3029B02920}" srcOrd="0" destOrd="0" presId="urn:microsoft.com/office/officeart/2005/8/layout/equation2"/>
    <dgm:cxn modelId="{56E281D8-AE1C-4668-8FB0-6467212946D9}" type="presParOf" srcId="{F1508420-2731-447D-9862-50875B904211}" destId="{2C4474D9-05A4-44AD-8B35-454C22B939EB}" srcOrd="2" destOrd="0" presId="urn:microsoft.com/office/officeart/2005/8/layout/equation2"/>
  </dgm:cxnLst>
  <dgm:bg/>
  <dgm:whole>
    <a:ln w="57150"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777C6B-C46F-4133-8F23-B35DBFFF54D2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9091061-AB96-4526-8349-6D6F742DF297}" type="pres">
      <dgm:prSet presAssocID="{04777C6B-C46F-4133-8F23-B35DBFFF54D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922A93-2CB8-4C66-8C48-074582AD6DBA}" type="presOf" srcId="{04777C6B-C46F-4133-8F23-B35DBFFF54D2}" destId="{E9091061-AB96-4526-8349-6D6F742DF29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777C6B-C46F-4133-8F23-B35DBFFF54D2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9091061-AB96-4526-8349-6D6F742DF297}" type="pres">
      <dgm:prSet presAssocID="{04777C6B-C46F-4133-8F23-B35DBFFF54D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F44E663-855B-4640-89C3-0A7661927C54}" type="presOf" srcId="{04777C6B-C46F-4133-8F23-B35DBFFF54D2}" destId="{E9091061-AB96-4526-8349-6D6F742DF29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קשת עם כרטיסיות"/>
  <dgm:desc val="השתמש כדי להציג קבוצת פריטים קשורים בקשת מעל אזור משותף.  מתאים ביותר לכמויות קטנות של טקסט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קשת עם כרטיסיות"/>
  <dgm:desc val="השתמש כדי להציג קבוצת פריטים קשורים בקשת מעל אזור משותף.  מתאים ביותר לכמויות קטנות של טקסט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0BA28A4-BDC1-452B-B26E-0C98D8A2A5A4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1615467-20B4-42EE-B079-1AF2F6E5111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092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he-IL" sz="18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CF82C-6C7C-47D0-9A65-387FC6B92E94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064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15467-20B4-42EE-B079-1AF2F6E5111A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3597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15467-20B4-42EE-B079-1AF2F6E5111A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9610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15467-20B4-42EE-B079-1AF2F6E5111A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7497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615467-20B4-42EE-B079-1AF2F6E5111A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3779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7340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43317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436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5674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8604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2954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6273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839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5010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5762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4163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624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561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113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553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23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344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310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571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7626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662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3492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400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9346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841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902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98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6491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2082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1308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692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6613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602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8813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2439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825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640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7186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942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566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0973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8247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64006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26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12000">
              <a:srgbClr val="21D6E0"/>
            </a:gs>
            <a:gs pos="23000">
              <a:srgbClr val="002060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49DB-80BD-45D4-9B44-9097F6BD77B3}" type="datetimeFigureOut">
              <a:rPr lang="he-IL" smtClean="0"/>
              <a:t>ל'/ניסן/תשע"ד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FB22C-73C2-4749-A769-E37892AE8D8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5960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633CF-0FD4-4802-8727-2584509AB40F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6AC1C-1299-4E9F-95D2-1D880D48E6D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88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95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96D8-09AD-42F7-829D-46BAE0BC22EA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ל'/ניסן/תשע"ד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90164-A1E3-4736-87D7-1576764282D8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63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.wmf"/><Relationship Id="rId7" Type="http://schemas.openxmlformats.org/officeDocument/2006/relationships/image" Target="../media/image2.wmf"/><Relationship Id="rId2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10" Type="http://schemas.openxmlformats.org/officeDocument/2006/relationships/image" Target="../media/image3.png"/><Relationship Id="rId4" Type="http://schemas.openxmlformats.org/officeDocument/2006/relationships/slide" Target="slide8.xml"/><Relationship Id="rId9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notesSlide" Target="../notesSlides/notesSlide1.xml"/><Relationship Id="rId7" Type="http://schemas.openxmlformats.org/officeDocument/2006/relationships/slide" Target="slide5.xml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1.xml"/><Relationship Id="rId6" Type="http://schemas.openxmlformats.org/officeDocument/2006/relationships/slide" Target="slide6.xml"/><Relationship Id="rId5" Type="http://schemas.openxmlformats.org/officeDocument/2006/relationships/slide" Target="slide4.xml"/><Relationship Id="rId10" Type="http://schemas.openxmlformats.org/officeDocument/2006/relationships/image" Target="../media/image4.png"/><Relationship Id="rId4" Type="http://schemas.openxmlformats.org/officeDocument/2006/relationships/slide" Target="slide3.xml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2.xml"/><Relationship Id="rId6" Type="http://schemas.openxmlformats.org/officeDocument/2006/relationships/slide" Target="slide7.xml"/><Relationship Id="rId5" Type="http://schemas.openxmlformats.org/officeDocument/2006/relationships/image" Target="../media/image5.png"/><Relationship Id="rId4" Type="http://schemas.openxmlformats.org/officeDocument/2006/relationships/slide" Target="slide2.xml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5.png"/><Relationship Id="rId5" Type="http://schemas.openxmlformats.org/officeDocument/2006/relationships/slide" Target="slide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6.xml"/><Relationship Id="rId6" Type="http://schemas.openxmlformats.org/officeDocument/2006/relationships/hyperlink" Target="http://www.youtube.com/watch?v=Q-9gYElkKMU&amp;feature=youtu.be" TargetMode="External"/><Relationship Id="rId11" Type="http://schemas.openxmlformats.org/officeDocument/2006/relationships/slide" Target="slide2.xml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slide" Target="slide7.xml"/><Relationship Id="rId9" Type="http://schemas.openxmlformats.org/officeDocument/2006/relationships/hyperlink" Target="http://meyda.education.gov.il/files/MadaTech/ict/microsoft/One_Note.pdf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4.png"/><Relationship Id="rId3" Type="http://schemas.openxmlformats.org/officeDocument/2006/relationships/hyperlink" Target="http://cms.education.gov.il/EducationCMS/Units/Tochniyot_Limudim/Ivrit/IgrotMeida/50/YachsimSemantim.htm" TargetMode="External"/><Relationship Id="rId7" Type="http://schemas.openxmlformats.org/officeDocument/2006/relationships/hyperlink" Target="http://www.youtube.com/watch?v=JdhahCH1w0M" TargetMode="External"/><Relationship Id="rId12" Type="http://schemas.openxmlformats.org/officeDocument/2006/relationships/slide" Target="slid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wmf"/><Relationship Id="rId11" Type="http://schemas.openxmlformats.org/officeDocument/2006/relationships/image" Target="../media/image13.wmf"/><Relationship Id="rId5" Type="http://schemas.openxmlformats.org/officeDocument/2006/relationships/hyperlink" Target="http://projects.telem-hit.net/edutube/user/activity.aspx?e=7750&amp;id=5" TargetMode="External"/><Relationship Id="rId15" Type="http://schemas.openxmlformats.org/officeDocument/2006/relationships/image" Target="../media/image3.png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slide" Target="slide10.xml"/><Relationship Id="rId14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5.png"/><Relationship Id="rId2" Type="http://schemas.openxmlformats.org/officeDocument/2006/relationships/hyperlink" Target="http://projects.telem-hit.net/edutube/user/activity.aspx?e=7750&amp;id=5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8.xml"/><Relationship Id="rId5" Type="http://schemas.openxmlformats.org/officeDocument/2006/relationships/image" Target="../media/image11.gif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3.png"/><Relationship Id="rId3" Type="http://schemas.openxmlformats.org/officeDocument/2006/relationships/hyperlink" Target="http://shironet.mako.co.il/artist?type=biography&amp;lang=1&amp;prfid=166" TargetMode="External"/><Relationship Id="rId7" Type="http://schemas.openxmlformats.org/officeDocument/2006/relationships/hyperlink" Target="http://www.youtube.com/watch?v=JdhahCH1w0M" TargetMode="External"/><Relationship Id="rId12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7.xml"/><Relationship Id="rId6" Type="http://schemas.openxmlformats.org/officeDocument/2006/relationships/hyperlink" Target="http://www.alterman.org.il/%D7%A7%D7%91%D7%95%D7%A6%D7%95%D7%AA%D7%94%D7%A4%D7%95%D7%A8%D7%95%D7%9D/tabid/61/aff/1/aft/87/afv/topic/Default.aspx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://he.wikipedia.org/wiki/%D7%A9%D7%9D_%D7%98%D7%95%D7%91_%D7%9C%D7%95%D7%99" TargetMode="External"/><Relationship Id="rId10" Type="http://schemas.openxmlformats.org/officeDocument/2006/relationships/slide" Target="slide8.xml"/><Relationship Id="rId4" Type="http://schemas.openxmlformats.org/officeDocument/2006/relationships/hyperlink" Target="http://www.alterman.org.il/" TargetMode="External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8.png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4.png"/><Relationship Id="rId11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4.png"/><Relationship Id="rId4" Type="http://schemas.openxmlformats.org/officeDocument/2006/relationships/image" Target="../media/image16.png"/><Relationship Id="rId9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21.wmf"/><Relationship Id="rId18" Type="http://schemas.openxmlformats.org/officeDocument/2006/relationships/image" Target="../media/image1.wmf"/><Relationship Id="rId3" Type="http://schemas.openxmlformats.org/officeDocument/2006/relationships/notesSlide" Target="../notesSlides/notesSlide6.xml"/><Relationship Id="rId21" Type="http://schemas.openxmlformats.org/officeDocument/2006/relationships/hyperlink" Target="http://www.madeinisrael.gov.il/%D7%9E%D7%99%D7%93%D7%A2-%D7%9C%D7%99%D7%A6%D7%A8%D7%9F/Pages/%D7%AA%D7%95-%D7%9E%D7%99%D7%95%D7%A6%D7%A8-%D7%91%D7%99%D7%A9%D7%A8%D7%90%D7%9C.aspx" TargetMode="External"/><Relationship Id="rId7" Type="http://schemas.openxmlformats.org/officeDocument/2006/relationships/diagramQuickStyle" Target="../diagrams/quickStyle1.xml"/><Relationship Id="rId12" Type="http://schemas.openxmlformats.org/officeDocument/2006/relationships/hyperlink" Target="https://docs.google.com/forms/d/1lJ61CS1MG2-26wLVHi7cV_MSQ1VKZ9VrwesiXXY1SO8/viewform" TargetMode="External"/><Relationship Id="rId17" Type="http://schemas.openxmlformats.org/officeDocument/2006/relationships/slide" Target="slide15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2.png"/><Relationship Id="rId20" Type="http://schemas.openxmlformats.org/officeDocument/2006/relationships/image" Target="../media/image4.png"/><Relationship Id="rId1" Type="http://schemas.openxmlformats.org/officeDocument/2006/relationships/themeOverride" Target="../theme/themeOverride9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11.gif"/><Relationship Id="rId5" Type="http://schemas.openxmlformats.org/officeDocument/2006/relationships/diagramData" Target="../diagrams/data1.xml"/><Relationship Id="rId15" Type="http://schemas.openxmlformats.org/officeDocument/2006/relationships/slide" Target="slide13.xml"/><Relationship Id="rId10" Type="http://schemas.openxmlformats.org/officeDocument/2006/relationships/image" Target="../media/image13.wmf"/><Relationship Id="rId19" Type="http://schemas.openxmlformats.org/officeDocument/2006/relationships/slide" Target="slide1.xml"/><Relationship Id="rId4" Type="http://schemas.openxmlformats.org/officeDocument/2006/relationships/hyperlink" Target="http://www.globes.co.il/news/article.aspx?did=572040" TargetMode="External"/><Relationship Id="rId9" Type="http://schemas.microsoft.com/office/2007/relationships/diagramDrawing" Target="../diagrams/drawing1.xml"/><Relationship Id="rId14" Type="http://schemas.openxmlformats.org/officeDocument/2006/relationships/hyperlink" Target="http://milog.co.il/%D7%A1%D7%A7%D7%A8/e_2296/%D7%9E%D7%99%D7%9C%D7%95%D7%9F-%D7%A2%D7%91%D7%A8%D7%99-%D7%A2%D7%91%D7%A8%D7%99" TargetMode="External"/><Relationship Id="rId22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2.xml"/><Relationship Id="rId11" Type="http://schemas.openxmlformats.org/officeDocument/2006/relationships/slide" Target="slide1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25.wmf"/><Relationship Id="rId4" Type="http://schemas.openxmlformats.org/officeDocument/2006/relationships/diagramLayout" Target="../diagrams/layout2.xml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3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3.xml"/><Relationship Id="rId10" Type="http://schemas.openxmlformats.org/officeDocument/2006/relationships/slide" Target="slide12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00B0F0"/>
            </a:gs>
            <a:gs pos="14000">
              <a:schemeClr val="bg1"/>
            </a:gs>
            <a:gs pos="19000">
              <a:srgbClr val="002060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David\AppData\Local\Microsoft\Windows\Temporary Internet Files\Content.IE5\YZB1S0D3\MC90043440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3" y="1115452"/>
            <a:ext cx="681038" cy="5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251520" y="1547500"/>
            <a:ext cx="8703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9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he-IL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מלאכת המיזוג</a:t>
            </a:r>
            <a:endParaRPr lang="he-IL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צורה חופשית 10"/>
          <p:cNvSpPr/>
          <p:nvPr/>
        </p:nvSpPr>
        <p:spPr>
          <a:xfrm>
            <a:off x="5000992" y="1975113"/>
            <a:ext cx="2228501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096268"/>
                </a:lnTo>
                <a:lnTo>
                  <a:pt x="2228501" y="1096268"/>
                </a:lnTo>
                <a:lnTo>
                  <a:pt x="2228501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2" name="צורה חופשית 11"/>
          <p:cNvSpPr/>
          <p:nvPr/>
        </p:nvSpPr>
        <p:spPr>
          <a:xfrm>
            <a:off x="4932040" y="1975113"/>
            <a:ext cx="91440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1096268"/>
                </a:lnTo>
                <a:lnTo>
                  <a:pt x="117739" y="1096268"/>
                </a:lnTo>
                <a:lnTo>
                  <a:pt x="117739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צורה חופשית 12"/>
          <p:cNvSpPr/>
          <p:nvPr/>
        </p:nvSpPr>
        <p:spPr>
          <a:xfrm>
            <a:off x="2916529" y="1975113"/>
            <a:ext cx="2084462" cy="128340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084462" y="0"/>
                </a:moveTo>
                <a:lnTo>
                  <a:pt x="2084462" y="1096268"/>
                </a:lnTo>
                <a:lnTo>
                  <a:pt x="0" y="1096268"/>
                </a:lnTo>
                <a:lnTo>
                  <a:pt x="0" y="1283401"/>
                </a:lnTo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4" name="צורה חופשית 13"/>
          <p:cNvSpPr/>
          <p:nvPr/>
        </p:nvSpPr>
        <p:spPr>
          <a:xfrm>
            <a:off x="2372704" y="1084005"/>
            <a:ext cx="5256577" cy="891108"/>
          </a:xfrm>
          <a:custGeom>
            <a:avLst/>
            <a:gdLst>
              <a:gd name="connsiteX0" fmla="*/ 0 w 5256577"/>
              <a:gd name="connsiteY0" fmla="*/ 0 h 891108"/>
              <a:gd name="connsiteX1" fmla="*/ 5256577 w 5256577"/>
              <a:gd name="connsiteY1" fmla="*/ 0 h 891108"/>
              <a:gd name="connsiteX2" fmla="*/ 5256577 w 5256577"/>
              <a:gd name="connsiteY2" fmla="*/ 891108 h 891108"/>
              <a:gd name="connsiteX3" fmla="*/ 0 w 5256577"/>
              <a:gd name="connsiteY3" fmla="*/ 891108 h 891108"/>
              <a:gd name="connsiteX4" fmla="*/ 0 w 5256577"/>
              <a:gd name="connsiteY4" fmla="*/ 0 h 891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56577" h="891108">
                <a:moveTo>
                  <a:pt x="0" y="0"/>
                </a:moveTo>
                <a:lnTo>
                  <a:pt x="5256577" y="0"/>
                </a:lnTo>
                <a:lnTo>
                  <a:pt x="5256577" y="891108"/>
                </a:lnTo>
                <a:lnTo>
                  <a:pt x="0" y="8911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67500" lnSpcReduction="20000"/>
          </a:bodyPr>
          <a:lstStyle/>
          <a:p>
            <a:pPr algn="ctr">
              <a:spcBef>
                <a:spcPct val="0"/>
              </a:spcBef>
            </a:pPr>
            <a:r>
              <a:rPr lang="he-IL" sz="4000" b="1" dirty="0">
                <a:solidFill>
                  <a:srgbClr val="FFC000"/>
                </a:solidFill>
              </a:rPr>
              <a:t>נושא היחידה: </a:t>
            </a:r>
          </a:p>
          <a:p>
            <a:pPr algn="ctr">
              <a:spcBef>
                <a:spcPct val="0"/>
              </a:spcBef>
            </a:pPr>
            <a:r>
              <a:rPr lang="he-IL" sz="4000" b="1" dirty="0">
                <a:solidFill>
                  <a:srgbClr val="FFC000"/>
                </a:solidFill>
              </a:rPr>
              <a:t>על מלאכת המיזוג בנושא "כחול-לבן"</a:t>
            </a:r>
          </a:p>
        </p:txBody>
      </p:sp>
      <p:sp>
        <p:nvSpPr>
          <p:cNvPr id="15" name="צורה חופשית 14">
            <a:hlinkClick r:id="rId4" action="ppaction://hlinksldjump"/>
          </p:cNvPr>
          <p:cNvSpPr/>
          <p:nvPr/>
        </p:nvSpPr>
        <p:spPr>
          <a:xfrm>
            <a:off x="2025421" y="3258514"/>
            <a:ext cx="1782216" cy="2186710"/>
          </a:xfrm>
          <a:custGeom>
            <a:avLst/>
            <a:gdLst>
              <a:gd name="connsiteX0" fmla="*/ 0 w 1782216"/>
              <a:gd name="connsiteY0" fmla="*/ 0 h 891108"/>
              <a:gd name="connsiteX1" fmla="*/ 1782216 w 1782216"/>
              <a:gd name="connsiteY1" fmla="*/ 0 h 891108"/>
              <a:gd name="connsiteX2" fmla="*/ 1782216 w 1782216"/>
              <a:gd name="connsiteY2" fmla="*/ 891108 h 891108"/>
              <a:gd name="connsiteX3" fmla="*/ 0 w 1782216"/>
              <a:gd name="connsiteY3" fmla="*/ 891108 h 891108"/>
              <a:gd name="connsiteX4" fmla="*/ 0 w 1782216"/>
              <a:gd name="connsiteY4" fmla="*/ 0 h 891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91108">
                <a:moveTo>
                  <a:pt x="0" y="0"/>
                </a:moveTo>
                <a:lnTo>
                  <a:pt x="1782216" y="0"/>
                </a:lnTo>
                <a:lnTo>
                  <a:pt x="1782216" y="891108"/>
                </a:lnTo>
                <a:lnTo>
                  <a:pt x="0" y="89110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schemeClr val="tx1"/>
                </a:solidFill>
              </a:rPr>
              <a:t>פרק ג: 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schemeClr val="tx1"/>
                </a:solidFill>
              </a:rPr>
              <a:t>מאיסוף </a:t>
            </a:r>
            <a:r>
              <a:rPr lang="he-IL" sz="2000" b="1" dirty="0" smtClean="0">
                <a:solidFill>
                  <a:schemeClr val="tx1"/>
                </a:solidFill>
              </a:rPr>
              <a:t>טיעונים </a:t>
            </a:r>
            <a:r>
              <a:rPr lang="he-IL" sz="2000" b="1" dirty="0">
                <a:solidFill>
                  <a:schemeClr val="tx1"/>
                </a:solidFill>
              </a:rPr>
              <a:t>לטיעון </a:t>
            </a:r>
            <a:r>
              <a:rPr lang="he-IL" sz="2000" b="1" dirty="0" err="1">
                <a:solidFill>
                  <a:schemeClr val="tx1"/>
                </a:solidFill>
              </a:rPr>
              <a:t>דיאלוגי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6" name="צורה חופשית 15"/>
          <p:cNvSpPr/>
          <p:nvPr/>
        </p:nvSpPr>
        <p:spPr>
          <a:xfrm>
            <a:off x="4067944" y="3258514"/>
            <a:ext cx="1872208" cy="2186710"/>
          </a:xfrm>
          <a:custGeom>
            <a:avLst/>
            <a:gdLst>
              <a:gd name="connsiteX0" fmla="*/ 0 w 1782216"/>
              <a:gd name="connsiteY0" fmla="*/ 0 h 880040"/>
              <a:gd name="connsiteX1" fmla="*/ 1782216 w 1782216"/>
              <a:gd name="connsiteY1" fmla="*/ 0 h 880040"/>
              <a:gd name="connsiteX2" fmla="*/ 1782216 w 1782216"/>
              <a:gd name="connsiteY2" fmla="*/ 880040 h 880040"/>
              <a:gd name="connsiteX3" fmla="*/ 0 w 1782216"/>
              <a:gd name="connsiteY3" fmla="*/ 880040 h 880040"/>
              <a:gd name="connsiteX4" fmla="*/ 0 w 1782216"/>
              <a:gd name="connsiteY4" fmla="*/ 0 h 88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80040">
                <a:moveTo>
                  <a:pt x="0" y="0"/>
                </a:moveTo>
                <a:lnTo>
                  <a:pt x="1782216" y="0"/>
                </a:lnTo>
                <a:lnTo>
                  <a:pt x="1782216" y="880040"/>
                </a:lnTo>
                <a:lnTo>
                  <a:pt x="0" y="88004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he-IL" sz="2000" b="1" dirty="0" smtClean="0">
                <a:solidFill>
                  <a:schemeClr val="tx1"/>
                </a:solidFill>
              </a:rPr>
              <a:t>פרק </a:t>
            </a:r>
            <a:r>
              <a:rPr lang="he-IL" sz="2000" b="1" dirty="0">
                <a:solidFill>
                  <a:schemeClr val="tx1"/>
                </a:solidFill>
              </a:rPr>
              <a:t>ב: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schemeClr val="tx1"/>
                </a:solidFill>
              </a:rPr>
              <a:t>מאיסוף מידע לסיכום </a:t>
            </a:r>
            <a:r>
              <a:rPr lang="he-IL" sz="2000" b="1" dirty="0" smtClean="0">
                <a:solidFill>
                  <a:schemeClr val="tx1"/>
                </a:solidFill>
              </a:rPr>
              <a:t>ממזג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7" name="צורה חופשית 16"/>
          <p:cNvSpPr/>
          <p:nvPr/>
        </p:nvSpPr>
        <p:spPr>
          <a:xfrm>
            <a:off x="6228184" y="3258514"/>
            <a:ext cx="1892417" cy="2186710"/>
          </a:xfrm>
          <a:custGeom>
            <a:avLst/>
            <a:gdLst>
              <a:gd name="connsiteX0" fmla="*/ 0 w 1782216"/>
              <a:gd name="connsiteY0" fmla="*/ 0 h 813564"/>
              <a:gd name="connsiteX1" fmla="*/ 1782216 w 1782216"/>
              <a:gd name="connsiteY1" fmla="*/ 0 h 813564"/>
              <a:gd name="connsiteX2" fmla="*/ 1782216 w 1782216"/>
              <a:gd name="connsiteY2" fmla="*/ 813564 h 813564"/>
              <a:gd name="connsiteX3" fmla="*/ 0 w 1782216"/>
              <a:gd name="connsiteY3" fmla="*/ 813564 h 813564"/>
              <a:gd name="connsiteX4" fmla="*/ 0 w 1782216"/>
              <a:gd name="connsiteY4" fmla="*/ 0 h 81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2216" h="813564">
                <a:moveTo>
                  <a:pt x="0" y="0"/>
                </a:moveTo>
                <a:lnTo>
                  <a:pt x="1782216" y="0"/>
                </a:lnTo>
                <a:lnTo>
                  <a:pt x="1782216" y="813564"/>
                </a:lnTo>
                <a:lnTo>
                  <a:pt x="0" y="8135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algn="ctr">
              <a:spcBef>
                <a:spcPct val="0"/>
              </a:spcBef>
            </a:pPr>
            <a:endParaRPr lang="he-IL" sz="2000" b="1" dirty="0" smtClean="0">
              <a:solidFill>
                <a:srgbClr val="FFC000"/>
              </a:solidFill>
            </a:endParaRPr>
          </a:p>
          <a:p>
            <a:pPr algn="ctr">
              <a:spcBef>
                <a:spcPct val="0"/>
              </a:spcBef>
            </a:pPr>
            <a:endParaRPr lang="he-IL" sz="2000" b="1" dirty="0">
              <a:solidFill>
                <a:srgbClr val="FFC000"/>
              </a:solidFill>
            </a:endParaRPr>
          </a:p>
          <a:p>
            <a:pPr algn="ctr">
              <a:spcBef>
                <a:spcPct val="0"/>
              </a:spcBef>
            </a:pPr>
            <a:r>
              <a:rPr lang="he-IL" sz="2000" b="1" dirty="0" smtClean="0">
                <a:solidFill>
                  <a:srgbClr val="FFC000"/>
                </a:solidFill>
              </a:rPr>
              <a:t>פרק </a:t>
            </a:r>
            <a:r>
              <a:rPr lang="he-IL" sz="2000" b="1" dirty="0">
                <a:solidFill>
                  <a:srgbClr val="FFC000"/>
                </a:solidFill>
              </a:rPr>
              <a:t>א: </a:t>
            </a:r>
          </a:p>
          <a:p>
            <a:pPr algn="ctr">
              <a:spcBef>
                <a:spcPct val="0"/>
              </a:spcBef>
            </a:pPr>
            <a:r>
              <a:rPr lang="he-IL" sz="2000" b="1" dirty="0">
                <a:solidFill>
                  <a:srgbClr val="FFC000"/>
                </a:solidFill>
              </a:rPr>
              <a:t>מכלילים וממזגים </a:t>
            </a:r>
            <a:r>
              <a:rPr lang="he-IL" sz="2000" b="1" dirty="0">
                <a:solidFill>
                  <a:srgbClr val="FFC000"/>
                </a:solidFill>
                <a:hlinkClick r:id="rId4" action="ppaction://hlinksldjump"/>
              </a:rPr>
              <a:t>בשירים,</a:t>
            </a:r>
            <a:r>
              <a:rPr lang="he-IL" sz="2000" b="1" dirty="0">
                <a:solidFill>
                  <a:srgbClr val="FFC000"/>
                </a:solidFill>
              </a:rPr>
              <a:t> </a:t>
            </a:r>
            <a:r>
              <a:rPr lang="he-IL" sz="2000" b="1" dirty="0">
                <a:solidFill>
                  <a:srgbClr val="FFC000"/>
                </a:solidFill>
                <a:hlinkClick r:id="rId5" action="ppaction://hlinksldjump"/>
              </a:rPr>
              <a:t>בכרזות</a:t>
            </a:r>
            <a:r>
              <a:rPr lang="he-IL" sz="2000" b="1" dirty="0">
                <a:solidFill>
                  <a:srgbClr val="FFC000"/>
                </a:solidFill>
              </a:rPr>
              <a:t> </a:t>
            </a:r>
            <a:r>
              <a:rPr lang="he-IL" sz="2000" b="1" dirty="0">
                <a:solidFill>
                  <a:srgbClr val="FFC000"/>
                </a:solidFill>
                <a:hlinkClick r:id="rId6" action="ppaction://hlinksldjump"/>
              </a:rPr>
              <a:t>ובטקסטים</a:t>
            </a:r>
            <a:endParaRPr lang="he-IL" sz="2000" b="1" dirty="0">
              <a:solidFill>
                <a:srgbClr val="FFC000"/>
              </a:solidFill>
            </a:endParaRPr>
          </a:p>
        </p:txBody>
      </p:sp>
      <p:pic>
        <p:nvPicPr>
          <p:cNvPr id="1027" name="Picture 3" descr="C:\Users\Student\AppData\Local\Microsoft\Windows\Temporary Internet Files\Content.IE5\D0P784L9\MC900285456[1].wm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7F0000"/>
              </a:clrFrom>
              <a:clrTo>
                <a:srgbClr val="7F0000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05696"/>
            <a:ext cx="4312963" cy="792088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לחצן פעולה: מסמך 18">
            <a:hlinkClick r:id="rId8" action="ppaction://hlinksldjump" highlightClick="1"/>
          </p:cNvPr>
          <p:cNvSpPr/>
          <p:nvPr/>
        </p:nvSpPr>
        <p:spPr>
          <a:xfrm>
            <a:off x="113790" y="2522424"/>
            <a:ext cx="1008112" cy="432048"/>
          </a:xfrm>
          <a:prstGeom prst="actionButtonDocumen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b="1" dirty="0" smtClean="0">
                <a:solidFill>
                  <a:schemeClr val="tx1"/>
                </a:solidFill>
              </a:rPr>
              <a:t>מידע על </a:t>
            </a:r>
          </a:p>
          <a:p>
            <a:pPr algn="ctr"/>
            <a:r>
              <a:rPr lang="he-IL" sz="1200" b="1" dirty="0" smtClean="0">
                <a:solidFill>
                  <a:schemeClr val="tx1"/>
                </a:solidFill>
              </a:rPr>
              <a:t>היחידה</a:t>
            </a:r>
            <a:endParaRPr lang="he-IL" sz="1200" b="1" dirty="0">
              <a:solidFill>
                <a:schemeClr val="tx1"/>
              </a:solidFill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0" y="2276872"/>
            <a:ext cx="1475656" cy="5447645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</a:t>
            </a:r>
            <a:r>
              <a:rPr lang="he-IL" sz="1200" b="1" dirty="0" smtClean="0"/>
              <a:t>סמליל </a:t>
            </a:r>
            <a:r>
              <a:rPr lang="he-IL" sz="1200" b="1" dirty="0"/>
              <a:t>(לוגו)  </a:t>
            </a:r>
            <a:r>
              <a:rPr lang="he-IL" sz="1200" b="1" u="sng" dirty="0">
                <a:hlinkClick r:id="rId9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595" y="5192645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2" name="קבוצה 21"/>
          <p:cNvGrpSpPr/>
          <p:nvPr/>
        </p:nvGrpSpPr>
        <p:grpSpPr>
          <a:xfrm>
            <a:off x="107504" y="248487"/>
            <a:ext cx="1152128" cy="732241"/>
            <a:chOff x="217172" y="438310"/>
            <a:chExt cx="1453158" cy="1052508"/>
          </a:xfrm>
        </p:grpSpPr>
        <p:pic>
          <p:nvPicPr>
            <p:cNvPr id="23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25" name="הסבר חץ למטה 24"/>
          <p:cNvSpPr/>
          <p:nvPr/>
        </p:nvSpPr>
        <p:spPr>
          <a:xfrm>
            <a:off x="6761441" y="3284984"/>
            <a:ext cx="936104" cy="592565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he-IL" sz="1200" b="1" dirty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אתם כאן</a:t>
            </a:r>
          </a:p>
        </p:txBody>
      </p:sp>
      <p:sp>
        <p:nvSpPr>
          <p:cNvPr id="2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7" name="מלבן 26"/>
          <p:cNvSpPr/>
          <p:nvPr/>
        </p:nvSpPr>
        <p:spPr>
          <a:xfrm>
            <a:off x="3491880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schemeClr val="bg1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הפיקוח על הוראת העברית</a:t>
            </a:r>
            <a:endParaRPr lang="he-IL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41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hlinkClick r:id="rId4" action="ppaction://hlinksldjump"/>
          </p:cNvPr>
          <p:cNvSpPr/>
          <p:nvPr/>
        </p:nvSpPr>
        <p:spPr>
          <a:xfrm>
            <a:off x="7272300" y="3429000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64" y="3171253"/>
            <a:ext cx="7239185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 action="ppaction://hlinksldjump"/>
              </a:rPr>
              <a:t>נושא היחידה ואוכלוסיית היעד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 action="ppaction://hlinksldjump"/>
              </a:rPr>
              <a:t>מטרות היחידה</a:t>
            </a:r>
            <a:endParaRPr lang="he-IL" sz="24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 action="ppaction://hlinksldjump"/>
              </a:rPr>
              <a:t>מבנה היחידה</a:t>
            </a:r>
            <a:r>
              <a:rPr lang="en-US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 action="ppaction://hlinksldjump"/>
              </a:rPr>
              <a:t>על </a:t>
            </a:r>
            <a:r>
              <a:rPr lang="he-IL" sz="24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 action="ppaction://hlinksldjump"/>
              </a:rPr>
              <a:t>פרק א</a:t>
            </a:r>
            <a:endParaRPr lang="he-IL" sz="24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 action="ppaction://hlinksldjump"/>
              </a:rPr>
              <a:t>דרכי עבודה</a:t>
            </a:r>
            <a:endParaRPr lang="he-IL" sz="24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Oval 14">
            <a:hlinkClick r:id="rId5" action="ppaction://hlinksldjump"/>
          </p:cNvPr>
          <p:cNvSpPr/>
          <p:nvPr/>
        </p:nvSpPr>
        <p:spPr>
          <a:xfrm>
            <a:off x="7272300" y="3933056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6" name="Oval 15">
            <a:hlinkClick r:id="rId6" action="ppaction://hlinksldjump"/>
          </p:cNvPr>
          <p:cNvSpPr/>
          <p:nvPr/>
        </p:nvSpPr>
        <p:spPr>
          <a:xfrm>
            <a:off x="7294049" y="4437112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22" name="Picture 21" descr="דף ראשי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2920" y="116632"/>
            <a:ext cx="476672" cy="476672"/>
          </a:xfrm>
          <a:prstGeom prst="rect">
            <a:avLst/>
          </a:prstGeom>
        </p:spPr>
      </p:pic>
      <p:sp>
        <p:nvSpPr>
          <p:cNvPr id="9" name="Rounded Rectangle 10"/>
          <p:cNvSpPr/>
          <p:nvPr/>
        </p:nvSpPr>
        <p:spPr>
          <a:xfrm>
            <a:off x="1281944" y="1124744"/>
            <a:ext cx="6602424" cy="1872208"/>
          </a:xfrm>
          <a:prstGeom prst="roundRect">
            <a:avLst/>
          </a:prstGeom>
          <a:solidFill>
            <a:schemeClr val="accent5">
              <a:lumMod val="75000"/>
              <a:alpha val="50196"/>
            </a:schemeClr>
          </a:solidFill>
          <a:ln w="762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solidFill>
                  <a:srgbClr val="FFC000"/>
                </a:solidFill>
              </a:rPr>
              <a:t>נושא היחידה:</a:t>
            </a:r>
          </a:p>
          <a:p>
            <a:pPr algn="ctr"/>
            <a:r>
              <a:rPr lang="he-IL" sz="2800" b="1" dirty="0" smtClean="0">
                <a:solidFill>
                  <a:srgbClr val="FFC000"/>
                </a:solidFill>
              </a:rPr>
              <a:t>על מלאכת המיזוג בנושא "כחול-לבן"</a:t>
            </a:r>
            <a:endParaRPr lang="he-IL" sz="2800" b="1" dirty="0">
              <a:solidFill>
                <a:srgbClr val="FFC000"/>
              </a:solidFill>
            </a:endParaRPr>
          </a:p>
        </p:txBody>
      </p:sp>
      <p:sp>
        <p:nvSpPr>
          <p:cNvPr id="1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034984" y="166633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  <p:sp>
        <p:nvSpPr>
          <p:cNvPr id="17" name="Oval 15">
            <a:hlinkClick r:id="rId8" action="ppaction://hlinksldjump"/>
          </p:cNvPr>
          <p:cNvSpPr/>
          <p:nvPr/>
        </p:nvSpPr>
        <p:spPr>
          <a:xfrm>
            <a:off x="7308547" y="5517232"/>
            <a:ext cx="359797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18" name="Oval 15">
            <a:hlinkClick r:id="rId7" action="ppaction://hlinksldjump"/>
          </p:cNvPr>
          <p:cNvSpPr/>
          <p:nvPr/>
        </p:nvSpPr>
        <p:spPr>
          <a:xfrm>
            <a:off x="7298126" y="5013176"/>
            <a:ext cx="360040" cy="360040"/>
          </a:xfrm>
          <a:prstGeom prst="ellipse">
            <a:avLst/>
          </a:prstGeom>
          <a:solidFill>
            <a:schemeClr val="tx2">
              <a:lumMod val="75000"/>
            </a:schemeClr>
          </a:solidFill>
          <a:ln w="38100">
            <a:solidFill>
              <a:srgbClr val="FFC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1241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8525" y="765710"/>
            <a:ext cx="5925803" cy="923330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>
            <a:lvl1pPr algn="ctr">
              <a:lnSpc>
                <a:spcPct val="150000"/>
              </a:lnSpc>
              <a:spcBef>
                <a:spcPct val="0"/>
              </a:spcBef>
              <a:buNone/>
              <a:defRPr sz="44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</a:lstStyle>
          <a:p>
            <a:r>
              <a:rPr lang="he-IL" sz="3600" dirty="0"/>
              <a:t>נושא היחידה ואוכלוסיית היעד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4226" y="1908147"/>
            <a:ext cx="7239185" cy="2800767"/>
          </a:xfrm>
          <a:prstGeom prst="rect">
            <a:avLst/>
          </a:prstGeom>
          <a:noFill/>
          <a:ln w="187325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נושא היחידה </a:t>
            </a:r>
          </a:p>
          <a:p>
            <a:r>
              <a:rPr lang="he-IL" sz="3200" b="1" dirty="0">
                <a:solidFill>
                  <a:srgbClr val="002060"/>
                </a:solidFill>
              </a:rPr>
              <a:t>על מלאכת המיזוג </a:t>
            </a:r>
            <a:r>
              <a:rPr lang="he-IL" sz="3200" b="1" dirty="0" smtClean="0">
                <a:solidFill>
                  <a:srgbClr val="002060"/>
                </a:solidFill>
              </a:rPr>
              <a:t>בנושא "כחול-לבן"</a:t>
            </a:r>
            <a:endParaRPr lang="he-IL" sz="32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אוכלוסיית היעד</a:t>
            </a:r>
          </a:p>
          <a:p>
            <a:pPr>
              <a:lnSpc>
                <a:spcPct val="150000"/>
              </a:lnSpc>
            </a:pPr>
            <a:r>
              <a:rPr lang="he-IL" sz="32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</a:rPr>
              <a:t>כיתות ח-ט</a:t>
            </a:r>
          </a:p>
        </p:txBody>
      </p:sp>
      <p:pic>
        <p:nvPicPr>
          <p:cNvPr id="13" name="Picture 12" descr="חזרה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96" y="72008"/>
            <a:ext cx="620688" cy="620688"/>
          </a:xfrm>
          <a:prstGeom prst="rect">
            <a:avLst/>
          </a:prstGeom>
        </p:spPr>
      </p:pic>
      <p:pic>
        <p:nvPicPr>
          <p:cNvPr id="14" name="Picture 13" descr="דף ראשי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60" y="72008"/>
            <a:ext cx="620688" cy="620688"/>
          </a:xfrm>
          <a:prstGeom prst="rect">
            <a:avLst/>
          </a:prstGeom>
        </p:spPr>
      </p:pic>
      <p:pic>
        <p:nvPicPr>
          <p:cNvPr id="6146" name="Picture 2" descr="חייכן,כוסות,לימודים,מחייך,סמיילים,סמלי הבעה,ספרים,פני סמיילי,פנים מחייכות,פרצוף סמיילי,תלמידים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85" b="9415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48" y="4189234"/>
            <a:ext cx="927803" cy="9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חייכן,כוסות,לימודים,מחייך,סמיילים,סמלי הבעה,ספרים,פני סמיילי,פנים מחייכות,פרצוף סמיילי,תלמידים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85" b="9415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340768"/>
            <a:ext cx="927803" cy="9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275856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42206787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736304" y="1222351"/>
            <a:ext cx="3635896" cy="98251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מטרת </a:t>
            </a:r>
            <a:r>
              <a:rPr lang="he-IL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היחידה</a:t>
            </a:r>
          </a:p>
        </p:txBody>
      </p:sp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99592" y="2780928"/>
            <a:ext cx="7416824" cy="1303690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להתנסות </a:t>
            </a:r>
            <a:r>
              <a:rPr lang="he-IL" sz="28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בצורה מתוכננת ומבוקרת </a:t>
            </a:r>
            <a:r>
              <a:rPr lang="he-IL" sz="28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בפעילויות של מיזוג טקסטים ממקורות כתובים ודבורים. </a:t>
            </a:r>
            <a:endParaRPr lang="en-US" sz="2800" b="1" dirty="0">
              <a:solidFill>
                <a:srgbClr val="FFC000"/>
              </a:solidFill>
              <a:latin typeface="Tahoma" pitchFamily="34" charset="0"/>
              <a:ea typeface="Tahoma" pitchFamily="34" charset="0"/>
            </a:endParaRPr>
          </a:p>
        </p:txBody>
      </p:sp>
      <p:pic>
        <p:nvPicPr>
          <p:cNvPr id="8" name="Picture 12" descr="חזרה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9" name="מלבן 8"/>
          <p:cNvSpPr/>
          <p:nvPr/>
        </p:nvSpPr>
        <p:spPr>
          <a:xfrm>
            <a:off x="2843808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172125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23628" y="1011351"/>
            <a:ext cx="6768752" cy="1305165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פרק א: מכלילים וממזגים - בשירים, בכרזות ובטקסטים</a:t>
            </a:r>
            <a:endParaRPr lang="he-IL" sz="2800" b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+mn-cs"/>
            </a:endParaRPr>
          </a:p>
        </p:txBody>
      </p:sp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pic>
        <p:nvPicPr>
          <p:cNvPr id="8" name="Picture 12" descr="חזרה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10" name="כותרת משנה 2"/>
          <p:cNvSpPr txBox="1">
            <a:spLocks/>
          </p:cNvSpPr>
          <p:nvPr/>
        </p:nvSpPr>
        <p:spPr>
          <a:xfrm>
            <a:off x="1411560" y="2636912"/>
            <a:ext cx="6400800" cy="958660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lnSpc>
                <a:spcPct val="150000"/>
              </a:lnSpc>
              <a:defRPr sz="28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</a:lstStyle>
          <a:p>
            <a:r>
              <a:rPr lang="he-IL" sz="2000" dirty="0"/>
              <a:t>מטרת הפרק היא להפגיש את התלמיד עם מיומנויות ההכללה והמיזוג באמצעות שירים, כרזות </a:t>
            </a:r>
            <a:r>
              <a:rPr lang="he-IL" sz="2000" dirty="0" smtClean="0"/>
              <a:t>וטקסטים.</a:t>
            </a:r>
            <a:endParaRPr lang="he-IL" sz="2000" dirty="0"/>
          </a:p>
        </p:txBody>
      </p:sp>
      <p:sp>
        <p:nvSpPr>
          <p:cNvPr id="9" name="מלבן 8"/>
          <p:cNvSpPr/>
          <p:nvPr/>
        </p:nvSpPr>
        <p:spPr>
          <a:xfrm>
            <a:off x="2843808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348367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67744" y="741391"/>
            <a:ext cx="4968552" cy="90159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he-IL" sz="4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+mn-cs"/>
              </a:rPr>
              <a:t>מבנה היחידה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2398528"/>
            <a:ext cx="8640960" cy="2492990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4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ביחידה שלושה פרקים: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א – מכלילים וממזגים </a:t>
            </a:r>
            <a:r>
              <a:rPr lang="he-IL" sz="2400" b="1" dirty="0" smtClean="0">
                <a:solidFill>
                  <a:srgbClr val="002060"/>
                </a:solidFill>
              </a:rPr>
              <a:t>- בשירים</a:t>
            </a:r>
            <a:r>
              <a:rPr lang="he-IL" sz="2400" b="1" dirty="0">
                <a:solidFill>
                  <a:srgbClr val="002060"/>
                </a:solidFill>
              </a:rPr>
              <a:t>, בכרזות ובטקסטים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ב – מאיסוף מידע לסיכום ממזג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rgbClr val="002060"/>
                </a:solidFill>
              </a:rPr>
              <a:t>פרק ג </a:t>
            </a:r>
            <a:r>
              <a:rPr lang="he-IL" sz="2400" b="1" dirty="0" smtClean="0">
                <a:solidFill>
                  <a:srgbClr val="002060"/>
                </a:solidFill>
              </a:rPr>
              <a:t>– </a:t>
            </a:r>
            <a:r>
              <a:rPr lang="he-IL" sz="2400" b="1" dirty="0">
                <a:solidFill>
                  <a:srgbClr val="002060"/>
                </a:solidFill>
              </a:rPr>
              <a:t>מאיסוף </a:t>
            </a:r>
            <a:r>
              <a:rPr lang="he-IL" sz="2400" b="1" dirty="0" smtClean="0">
                <a:solidFill>
                  <a:srgbClr val="002060"/>
                </a:solidFill>
              </a:rPr>
              <a:t>טיעונים לטיעון </a:t>
            </a:r>
            <a:r>
              <a:rPr lang="he-IL" sz="2400" b="1" dirty="0" err="1">
                <a:solidFill>
                  <a:srgbClr val="002060"/>
                </a:solidFill>
              </a:rPr>
              <a:t>דיאלוגי</a:t>
            </a:r>
            <a:endParaRPr lang="he-IL" sz="2400" b="1" dirty="0">
              <a:solidFill>
                <a:srgbClr val="002060"/>
              </a:solidFill>
            </a:endParaRPr>
          </a:p>
          <a:p>
            <a:pPr lvl="1"/>
            <a:endParaRPr lang="he-IL" sz="2400" dirty="0"/>
          </a:p>
        </p:txBody>
      </p:sp>
      <p:sp>
        <p:nvSpPr>
          <p:cNvPr id="1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pic>
        <p:nvPicPr>
          <p:cNvPr id="5" name="Picture 21" descr="דף ראשי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4624"/>
            <a:ext cx="620688" cy="620688"/>
          </a:xfrm>
          <a:prstGeom prst="rect">
            <a:avLst/>
          </a:prstGeom>
        </p:spPr>
      </p:pic>
      <p:pic>
        <p:nvPicPr>
          <p:cNvPr id="7" name="Picture 12" descr="חזרה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504" y="44624"/>
            <a:ext cx="620688" cy="620688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3131840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10577479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tx2">
                <a:lumMod val="60000"/>
                <a:lumOff val="40000"/>
              </a:schemeClr>
            </a:gs>
            <a:gs pos="79000">
              <a:srgbClr val="FFC000"/>
            </a:gs>
            <a:gs pos="78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74848" y="1649751"/>
            <a:ext cx="8229600" cy="1015663"/>
          </a:xfr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ביחידה מוצע מגוון פעילויות של מיזוג </a:t>
            </a:r>
            <a:r>
              <a:rPr lang="he-IL" sz="20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טקסטים.</a:t>
            </a:r>
            <a:endParaRPr lang="he-IL" sz="2000" b="1" dirty="0">
              <a:solidFill>
                <a:srgbClr val="FFC000"/>
              </a:solidFill>
              <a:latin typeface="Tahoma" pitchFamily="34" charset="0"/>
              <a:ea typeface="Tahoma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המורים יבחרו </a:t>
            </a:r>
            <a:r>
              <a:rPr lang="he-IL" sz="20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את </a:t>
            </a: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הפעילויות </a:t>
            </a:r>
            <a:r>
              <a:rPr lang="he-IL" sz="20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הרצויות  על </a:t>
            </a:r>
            <a:r>
              <a:rPr lang="he-IL" sz="20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</a:rPr>
              <a:t>פי שיקול דעתם.</a:t>
            </a:r>
          </a:p>
        </p:txBody>
      </p:sp>
      <p:sp>
        <p:nvSpPr>
          <p:cNvPr id="11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674112"/>
            <a:ext cx="2631689" cy="738664"/>
          </a:xfrm>
          <a:prstGeom prst="rect">
            <a:avLst/>
          </a:prstGeom>
          <a:solidFill>
            <a:srgbClr val="FF9933"/>
          </a:solidFill>
          <a:ln w="139700">
            <a:solidFill>
              <a:srgbClr val="FFC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rtlCol="1" anchor="ctr">
            <a:spAutoFit/>
          </a:bodyPr>
          <a:lstStyle>
            <a:lvl1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 sz="2800" b="1">
                <a:solidFill>
                  <a:srgbClr val="FFC000"/>
                </a:solidFill>
                <a:latin typeface="Tahoma" pitchFamily="34" charset="0"/>
                <a:ea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he-IL" sz="3200" dirty="0"/>
              <a:t>דרכי העבודה</a:t>
            </a:r>
          </a:p>
        </p:txBody>
      </p:sp>
      <p:pic>
        <p:nvPicPr>
          <p:cNvPr id="15" name="Picture 14" descr="דף ראשי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44624"/>
            <a:ext cx="620688" cy="620688"/>
          </a:xfrm>
          <a:prstGeom prst="rect">
            <a:avLst/>
          </a:prstGeom>
        </p:spPr>
      </p:pic>
      <p:sp>
        <p:nvSpPr>
          <p:cNvPr id="9" name="Rounded Rectangle 11"/>
          <p:cNvSpPr/>
          <p:nvPr/>
        </p:nvSpPr>
        <p:spPr>
          <a:xfrm>
            <a:off x="2043435" y="3007985"/>
            <a:ext cx="5120853" cy="3517359"/>
          </a:xfrm>
          <a:prstGeom prst="roundRect">
            <a:avLst>
              <a:gd name="adj" fmla="val 1036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prstClr val="black"/>
                </a:solidFill>
              </a:rPr>
              <a:t>  </a:t>
            </a:r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10" name="Rectangle 10"/>
          <p:cNvSpPr/>
          <p:nvPr/>
        </p:nvSpPr>
        <p:spPr>
          <a:xfrm>
            <a:off x="1863923" y="2904033"/>
            <a:ext cx="51480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u="sng" dirty="0" smtClean="0">
                <a:solidFill>
                  <a:srgbClr val="0070C0"/>
                </a:solidFill>
              </a:rPr>
              <a:t>הנחיות כלליות: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הכתיבה של התלמידים ביחידה יכולה להתבצע באמצעות מחברת דיגיטלית. פתיחת מחברת דיגיטלית נעשית על ידי התלמיד עצמו. 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להדרכה לחץ כאן.  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לסרטון הדרכה לחץ כאן</a:t>
            </a:r>
            <a:r>
              <a:rPr lang="en-US" b="1" dirty="0" smtClean="0">
                <a:solidFill>
                  <a:srgbClr val="0070C0"/>
                </a:solidFill>
              </a:rPr>
              <a:t>.</a:t>
            </a:r>
            <a:endParaRPr lang="he-IL" b="1" dirty="0" smtClean="0">
              <a:solidFill>
                <a:srgbClr val="0070C0"/>
              </a:solidFill>
            </a:endParaRP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קישורים מסומנים באמצעות קו מתחת לכיתוב.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כדי לחזור למהלך הפעילות יש לסגור כל קישור שנפתח.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ביחידה מצויים אייקונים (סמלים חזותיים, צלמיות) שבאמצעותם מתבצע הניווט ביחידה. לוחצים פעם אחת להופעתם ופעם נוספת להיעלמותם.</a:t>
            </a:r>
          </a:p>
          <a:p>
            <a:pPr marL="285750" indent="-285750">
              <a:buClr>
                <a:srgbClr val="F79646">
                  <a:lumMod val="75000"/>
                </a:srgbClr>
              </a:buClr>
              <a:buFont typeface="Arial" pitchFamily="34" charset="0"/>
              <a:buChar char="•"/>
            </a:pPr>
            <a:endParaRPr lang="he-IL" b="1" dirty="0">
              <a:solidFill>
                <a:srgbClr val="0070C0"/>
              </a:solidFill>
            </a:endParaRPr>
          </a:p>
        </p:txBody>
      </p:sp>
      <p:pic>
        <p:nvPicPr>
          <p:cNvPr id="6146" name="Picture 2" descr="https://encrypted-tbn1.gstatic.com/images?q=tbn:ANd9GcSla-VjOr6iYH_7pUtWYZZ9ym304bUJzVWlZ80MLiJNtGK47WR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07" y="4124355"/>
            <a:ext cx="442981" cy="38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encrypted-tbn1.gstatic.com/images?q=tbn:ANd9GcSla-VjOr6iYH_7pUtWYZZ9ym304bUJzVWlZ80MLiJNtGK47WR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861048"/>
            <a:ext cx="508198" cy="40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גילה אנכית 1"/>
          <p:cNvSpPr/>
          <p:nvPr/>
        </p:nvSpPr>
        <p:spPr>
          <a:xfrm>
            <a:off x="7164288" y="3327200"/>
            <a:ext cx="1656184" cy="2118023"/>
          </a:xfrm>
          <a:prstGeom prst="verticalScroll">
            <a:avLst/>
          </a:prstGeom>
          <a:solidFill>
            <a:srgbClr val="3399FF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0000"/>
                </a:solidFill>
              </a:rPr>
              <a:t>מומלץ לערוך את פעולות הכתיבה באמצעות  </a:t>
            </a:r>
          </a:p>
          <a:p>
            <a:pPr algn="ctr"/>
            <a:r>
              <a:rPr lang="he-IL" sz="1600" b="1" dirty="0" smtClean="0">
                <a:solidFill>
                  <a:srgbClr val="000000"/>
                </a:solidFill>
              </a:rPr>
              <a:t>גוגל דרייב.</a:t>
            </a:r>
            <a:endParaRPr lang="he-IL" sz="1600" b="1" dirty="0">
              <a:solidFill>
                <a:srgbClr val="000000"/>
              </a:solidFill>
            </a:endParaRPr>
          </a:p>
        </p:txBody>
      </p:sp>
      <p:sp>
        <p:nvSpPr>
          <p:cNvPr id="4" name="פיצוץ 1 3"/>
          <p:cNvSpPr/>
          <p:nvPr/>
        </p:nvSpPr>
        <p:spPr>
          <a:xfrm>
            <a:off x="8388424" y="3140968"/>
            <a:ext cx="504056" cy="6480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16" name="Picture 12" descr="חזרה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496" y="44624"/>
            <a:ext cx="620688" cy="620688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2987824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9240246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C000"/>
            </a:gs>
            <a:gs pos="14000">
              <a:schemeClr val="bg2"/>
            </a:gs>
            <a:gs pos="16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Student\AppData\Local\Microsoft\Windows\Temporary Internet Files\Content.IE5\N7PGUEIU\MC900348689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77407"/>
            <a:ext cx="1098253" cy="73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hlinkClick r:id="rId3"/>
          </p:cNvPr>
          <p:cNvSpPr txBox="1"/>
          <p:nvPr/>
        </p:nvSpPr>
        <p:spPr>
          <a:xfrm>
            <a:off x="-108520" y="5425479"/>
            <a:ext cx="1596607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b="1" dirty="0" smtClean="0"/>
              <a:t>על יחסים סמנטיים</a:t>
            </a:r>
            <a:endParaRPr lang="he-IL" sz="1100" b="1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788024" y="1072217"/>
            <a:ext cx="2592288" cy="461665"/>
          </a:xfr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he-IL" sz="2400" b="1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כחול-לבן </a:t>
            </a:r>
            <a:r>
              <a:rPr lang="he-IL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בשירים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175438" y="4869160"/>
            <a:ext cx="6722394" cy="6046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he-IL" sz="1800" b="1" dirty="0" smtClean="0"/>
              <a:t>כשמשווים בין כותרות השירים, אפשר להבחין ביחס סמנטי בין המילים. מהו? הסבירו דבריכם. </a:t>
            </a:r>
            <a:endParaRPr lang="he-IL" sz="1800" b="1" dirty="0"/>
          </a:p>
        </p:txBody>
      </p:sp>
      <p:pic>
        <p:nvPicPr>
          <p:cNvPr id="4" name="Picture 2" descr="C:\Users\David\AppData\Local\Microsoft\Windows\Temporary Internet Files\Content.IE5\AAA7YQP1\MC900237558[1].wm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792088" cy="73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David\AppData\Local\Microsoft\Windows\Temporary Internet Files\Content.IE5\ZWT2X41Z\MC900237558[1].wm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0888"/>
            <a:ext cx="809325" cy="69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hlinkClick r:id="rId5"/>
          </p:cNvPr>
          <p:cNvSpPr txBox="1"/>
          <p:nvPr/>
        </p:nvSpPr>
        <p:spPr>
          <a:xfrm>
            <a:off x="6715003" y="2348880"/>
            <a:ext cx="809325" cy="646331"/>
          </a:xfrm>
          <a:prstGeom prst="rect">
            <a:avLst/>
          </a:prstGeom>
          <a:solidFill>
            <a:schemeClr val="accent6">
              <a:lumMod val="20000"/>
              <a:lumOff val="80000"/>
              <a:alpha val="32941"/>
            </a:schemeClr>
          </a:solidFill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200" b="1"/>
            </a:lvl1pPr>
          </a:lstStyle>
          <a:p>
            <a:r>
              <a:rPr lang="he-IL" dirty="0"/>
              <a:t>לצפייה </a:t>
            </a:r>
            <a:r>
              <a:rPr lang="he-IL" dirty="0" smtClean="0"/>
              <a:t>ולהאזנה </a:t>
            </a:r>
            <a:endParaRPr lang="he-IL" dirty="0"/>
          </a:p>
          <a:p>
            <a:r>
              <a:rPr lang="he-IL" dirty="0"/>
              <a:t>כאן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48915" y="519063"/>
            <a:ext cx="6553089" cy="461665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pPr algn="r"/>
            <a:r>
              <a:rPr lang="he-IL" sz="2400" dirty="0" smtClean="0"/>
              <a:t>פעילות 1: מכלילים – בשירים </a:t>
            </a:r>
            <a:endParaRPr lang="he-IL" sz="2400" dirty="0"/>
          </a:p>
        </p:txBody>
      </p:sp>
      <p:sp>
        <p:nvSpPr>
          <p:cNvPr id="8" name="מציין מיקום תוכן 2"/>
          <p:cNvSpPr txBox="1">
            <a:spLocks/>
          </p:cNvSpPr>
          <p:nvPr/>
        </p:nvSpPr>
        <p:spPr>
          <a:xfrm>
            <a:off x="2339752" y="1809965"/>
            <a:ext cx="6558080" cy="565337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he-IL" sz="1800" b="1" dirty="0" smtClean="0"/>
              <a:t>האזינו לשירים וכתבו </a:t>
            </a:r>
            <a:r>
              <a:rPr lang="he-IL" sz="1800" b="1" dirty="0">
                <a:solidFill>
                  <a:prstClr val="black"/>
                </a:solidFill>
              </a:rPr>
              <a:t>במשפט אחד </a:t>
            </a:r>
            <a:r>
              <a:rPr lang="he-IL" sz="1800" b="1" dirty="0" smtClean="0">
                <a:solidFill>
                  <a:prstClr val="black"/>
                </a:solidFill>
              </a:rPr>
              <a:t> </a:t>
            </a:r>
            <a:r>
              <a:rPr lang="he-IL" sz="1800" b="1" dirty="0" smtClean="0"/>
              <a:t>את הטענה המרכזית המשותפת להם.</a:t>
            </a: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2441547" y="3342681"/>
            <a:ext cx="6456285" cy="102242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2"/>
            </a:pPr>
            <a:r>
              <a:rPr lang="he-IL" sz="1800" b="1" dirty="0" smtClean="0"/>
              <a:t>איזה שיר משקף ביתר בהירות את הטענה המרכזית? נמקו דבריכם.</a:t>
            </a:r>
          </a:p>
        </p:txBody>
      </p:sp>
      <p:sp>
        <p:nvSpPr>
          <p:cNvPr id="10" name="TextBox 9">
            <a:hlinkClick r:id="rId7"/>
          </p:cNvPr>
          <p:cNvSpPr txBox="1"/>
          <p:nvPr/>
        </p:nvSpPr>
        <p:spPr>
          <a:xfrm>
            <a:off x="4572000" y="2348880"/>
            <a:ext cx="792088" cy="646331"/>
          </a:xfrm>
          <a:prstGeom prst="rect">
            <a:avLst/>
          </a:prstGeom>
          <a:solidFill>
            <a:schemeClr val="accent6">
              <a:lumMod val="20000"/>
              <a:lumOff val="80000"/>
              <a:alpha val="32941"/>
            </a:schemeClr>
          </a:solidFill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200" b="1"/>
            </a:lvl1pPr>
          </a:lstStyle>
          <a:p>
            <a:r>
              <a:rPr lang="he-IL" dirty="0"/>
              <a:t>לצפייה </a:t>
            </a:r>
            <a:r>
              <a:rPr lang="he-IL" dirty="0" smtClean="0"/>
              <a:t>ולהאזנה </a:t>
            </a:r>
            <a:endParaRPr lang="he-IL" dirty="0"/>
          </a:p>
          <a:p>
            <a:r>
              <a:rPr lang="he-IL" dirty="0"/>
              <a:t>כאן</a:t>
            </a:r>
          </a:p>
        </p:txBody>
      </p:sp>
      <p:pic>
        <p:nvPicPr>
          <p:cNvPr id="11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08304" y="938808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47" y="938808"/>
            <a:ext cx="576377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avid\AppData\Local\Microsoft\Windows\Temporary Internet Files\Content.IE5\YZB1S0D3\MC900239445[1].wm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86359"/>
            <a:ext cx="820137" cy="754609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496" y="2087270"/>
            <a:ext cx="1080120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b="1" dirty="0" smtClean="0"/>
              <a:t>לפעילות נוספת </a:t>
            </a:r>
            <a:endParaRPr lang="he-IL" sz="1100" b="1" dirty="0"/>
          </a:p>
        </p:txBody>
      </p:sp>
      <p:sp>
        <p:nvSpPr>
          <p:cNvPr id="14" name="TextBox 13">
            <a:hlinkClick r:id="rId9" action="ppaction://hlinksldjump"/>
          </p:cNvPr>
          <p:cNvSpPr txBox="1"/>
          <p:nvPr/>
        </p:nvSpPr>
        <p:spPr>
          <a:xfrm>
            <a:off x="145790" y="2348880"/>
            <a:ext cx="897818" cy="830997"/>
          </a:xfrm>
          <a:prstGeom prst="rect">
            <a:avLst/>
          </a:prstGeom>
          <a:solidFill>
            <a:schemeClr val="accent6">
              <a:lumMod val="20000"/>
              <a:lumOff val="80000"/>
              <a:alpha val="32941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/>
              <a:t>על השיר:</a:t>
            </a:r>
          </a:p>
          <a:p>
            <a:pPr algn="ctr"/>
            <a:r>
              <a:rPr lang="he-IL" sz="1200" b="1" dirty="0" smtClean="0"/>
              <a:t>תוצרת הארץ</a:t>
            </a:r>
          </a:p>
          <a:p>
            <a:pPr algn="ctr"/>
            <a:endParaRPr lang="he-IL" sz="1200" b="1" dirty="0"/>
          </a:p>
        </p:txBody>
      </p:sp>
      <p:pic>
        <p:nvPicPr>
          <p:cNvPr id="18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864">
            <a:off x="289899" y="604863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4013">
            <a:off x="1204770" y="592215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5554">
            <a:off x="2015437" y="6049706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8404">
            <a:off x="3060704" y="5966860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662">
            <a:off x="3984340" y="597392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3547">
            <a:off x="5079107" y="602479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779913" y="2924944"/>
            <a:ext cx="180020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accent6">
                    <a:lumMod val="75000"/>
                  </a:schemeClr>
                </a:solidFill>
              </a:rPr>
              <a:t>השיר: תוצרת הארץ</a:t>
            </a:r>
            <a:endParaRPr lang="he-IL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46418" y="2924944"/>
            <a:ext cx="190995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accent6">
                    <a:lumMod val="75000"/>
                  </a:schemeClr>
                </a:solidFill>
              </a:rPr>
              <a:t>השיר: תוצרת כחול-לבן</a:t>
            </a:r>
            <a:endParaRPr lang="he-IL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2" name="Picture 21" descr="דף ראשי.pn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2461" y="78119"/>
            <a:ext cx="356897" cy="356897"/>
          </a:xfrm>
          <a:prstGeom prst="rect">
            <a:avLst/>
          </a:prstGeom>
        </p:spPr>
      </p:pic>
      <p:sp>
        <p:nvSpPr>
          <p:cNvPr id="27" name="מלבן 26"/>
          <p:cNvSpPr/>
          <p:nvPr/>
        </p:nvSpPr>
        <p:spPr>
          <a:xfrm>
            <a:off x="49853" y="806982"/>
            <a:ext cx="1800200" cy="4893647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</a:t>
            </a:r>
            <a:r>
              <a:rPr lang="he-IL" sz="1200" b="1" dirty="0" smtClean="0"/>
              <a:t>סמליל </a:t>
            </a:r>
            <a:r>
              <a:rPr lang="he-IL" sz="1200" b="1" dirty="0"/>
              <a:t>(לוגו)  </a:t>
            </a:r>
            <a:r>
              <a:rPr lang="he-IL" sz="1200" b="1" u="sng" dirty="0">
                <a:hlinkClick r:id="rId14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</a:t>
            </a:r>
            <a:r>
              <a:rPr lang="he-IL" sz="1200" b="1" dirty="0" smtClean="0"/>
              <a:t>.</a:t>
            </a:r>
          </a:p>
          <a:p>
            <a:r>
              <a:rPr lang="he-IL" sz="1200" b="1" dirty="0" smtClean="0"/>
              <a:t>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9512" y="5312241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9" name="קבוצה 28"/>
          <p:cNvGrpSpPr/>
          <p:nvPr/>
        </p:nvGrpSpPr>
        <p:grpSpPr>
          <a:xfrm>
            <a:off x="287016" y="320495"/>
            <a:ext cx="1152128" cy="732241"/>
            <a:chOff x="217172" y="438310"/>
            <a:chExt cx="1453158" cy="1052508"/>
          </a:xfrm>
        </p:grpSpPr>
        <p:pic>
          <p:nvPicPr>
            <p:cNvPr id="33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30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3851920" y="-2738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schemeClr val="bg1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הפיקוח על הוראת העברית</a:t>
            </a:r>
            <a:endParaRPr lang="he-IL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5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16000">
              <a:srgbClr val="21D6E0"/>
            </a:gs>
            <a:gs pos="49000">
              <a:srgbClr val="002060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vid\AppData\Local\Microsoft\Windows\Temporary Internet Files\Content.IE5\AAA7YQP1\MC900237558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24944"/>
            <a:ext cx="691276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xQTEhUUExQWFhUXGR8bGRgYGCAfIRwgGx8aGBwgHx8dHSggGh0nGxscJTEiJSkrLi4uHB8zODMsNygtLisBCgoKDg0OGxAQGywkICQsMCwuLCwsLCwsLCwsLCwsLCwsLSwsLCwsLCwsLCwsLCwsLCwsLCwsLCwsLCwsLCwsLP/AABEIAP0AwAMBIgACEQEDEQH/xAAcAAADAQEBAQEBAAAAAAAAAAAFBgcEAwIBCAD/xABVEAABAwIEAgYECAcLCwQDAAABAgMRAAQFEiExBkEHEyJRYXEygZGhFCNCVJKxwdEVFyRScoKyFiUzNGKDhMLT4fA1NkNTY3OTorPS8SZVZHREReL/xAAZAQADAQEBAAAAAAAAAAAAAAABAgMABAX/xAAtEQACAgEEAQIGAAcBAAAAAAAAAQIRAxIhMUEEUXETFCIyYYEFUpGhsfDxQv/aAAwDAQACEQMRAD8AcuCMKtzhlu4u2acV1cn4tBUdTzUNT4ms2I49hzT6bb8H57hfospYak6ZtyQmI135Vu4LZU5gtuhCilSmYCkqykSdwSDl84NIGNcQpYS+3ZQ3cJVkdf6o9Y4pBKVw8TCjIMylIPLaprdicDfjnFGEWhyOsNF4ekyhhClIMTCjGX30JR0iYR8wUP5hr/uqaYPgbty8ppEFUkrUsmBrqpSo8Sdd9aduGeELcvKaSDeuJAK1khLCJkASApSlGD2dDFNoXYmu+BswziHDX7a4uEWIy28FaSw0FGRIy6x37mg7fSJhKiP3uUJ5lliP267vcH3do3dlKGVsPoAdatgpK0hAUPigsKClHMdD3ClXAeF2Vj4RaFT6mSUuWN2kJcOwPoSYGYH0PDStpQ1sZXePsKH/AOtVp/sWP++tp4nsQCfwQuNz8Vb7f8SpwcNaaS09nKrW5JS2rQqaVI7Kx6IiSJG4SdBRHF3DbgtmVEKyDlmA1nviK5805RaUTs8THjyKTyOq9B2/dPY7/glf/Ctv7SvJ4pw6QDhhSozlBaY7UbxC4HrNJOG36nSrMgJyxsZmd9x4ULuMaUhxR6tJMADtbDXbTx+qorJlbcaW3++p2y8fxYxUm3T/AN9Cmp4lsDp+Clf8K3/tKz2/GGHLClJwpZCZk9Tb8pn/AEnhSNguLl5RBSlGXuJ8O8eNfMKxkFzqykJEkJIO8HWZ763xsqu1wF+L4z0tN0759R8seMMOdBKMKUQDH8Db93+8rvZcT4c4jMMOjeAWmZMeSiPfSVhyoUpmEgNxGXxnccjpQ1niIwYbR2e9RH2Vvi5ZN6UL8r42KMXkb3solxxTYISVKwlYA1PxVv8A2lZLTjrDHVZUYWsmJ/gbf+0pUeuOutiqACsREyN43ofhiC0ogjRQ1IG0ch5/ZTwyycG3yieTxsUc0Uvtasodtxbhq1qR+DSkoiczLHPyWZrseJrD/wBqUf5q3/tKnJxJYJyMp111Jn1wK3YVeKcKgtCU5YiCdZnvHhU5ZMq3pV7l8XjeJN6bdjKOkLCpj8GL3j+BY32/Prbd8X4e2nOrC1ATH8Fb8/16k9o0pLgWEBcLMDlvzo/jwzMfrA/ZV55HGcUuzjw4ITxTk+VwPbHFuHqQHBha8vf1Vv5f6yuVhxthrxIRhiyQJ/gWP++kvDHs7HohOUZdDMx6vCh/Cl2lBKCNVQc093L30nxJaZfgp8ri141e0luVQY/Y/wDthH80x/31tebtLixuXUWbbZS26AFNNhQKUEyMsxvU7XfKDyWikQoSFZvrEU+YJ/ku8/Re/wCnSYss5TqQ3l+LhhjcoXs63OvCVwG8CZUoKIFvrlMKgyDlJ+UAZHlSDit9btKS6i4W+ptJDLS09oFzKT1hmVkBMbD11TejT/Jdp/ux9ZqavOzjV44MgLShkKvRCldiTr4KrtjyzycnCN/Rxw+V2rwdc6hp1epEBxcAD0jolKR4EyTtTjY8FNNsBli9uUtx2Qhbek89ECvTXBNspKU9e6qJMpcTqVbmAnmda5ucAtA5vhdykDvLce0t0JSZlGuj5w5wEuze6xF+8sE9ptxOYK0I/O037qSul8NC4Dzauqu0QC427BghQ9ECQYO8146QuKOrcRaWz7hbCZcMpUCTBSPR5QdjzqdqQSpROpJJJ7zTJWaTCaLi4vXLlaGwtTgC3mkDRWWQVpT3iSTH51abLE1XAab7S3QQgEagpA9Lw5UT6GUH8KJIPotOT5dn668cBW8vXZ2KNB9JWmu2gqeelC/Q6PEt5NK7P6+vAwrKUkk6iDv7qF4bepZkrCs6tT4RpFbschSxoVGO+l6+XqD7q58eOMlv3yd2TPPG9uuA4eI2+aVx36CvFjiqAtS1A5laeAA2AHftS+23JmBloxhOGB1xIklP50eQ76r8vjX/AEhL+IZtm62/Adt3HX5TbtFR2KuSZ56c6bcE6Nltt5Q6NTJzoM/XRl560wW2K1JSlxzZKZlxSRMfK79+Uil22xniC87bbbNq13kDTnPaM/V5UFgjVIHzubVrb362GOx4Byk9Y6CI0CUxE89d+dbU8HMIBK1qjmVKAHr0pauFY42nS8tFrA9BQQJ9eb7KnnGKMUe1vgXEJVKcuRaAT3dXqPXTRwxiqRHL5EsktUioYpw7Zqy9TeW6CPSzOJV3REKEc6HHh+2BGfErUDnCkzHOO3SJw1bYKtATepdaWNznVlJ8ggZdOU86bf3B4HcALtrkNZdSQ6DIPIhe1CXj427aKY/NzQjUWMVnwNZOdq3uOsAIkpcSoDnrlFAcf4OuEJOVOdAIPZ0Omux0qfXmHXGF3IUg9W6JKFoKVymSATuJI3GlVDgLpPRc/EXhbbdMhKx2UubRodEKOo35eNNLDF7k8fkTimourEK/xgIzNlpwKGkHLGnkawYfjCGUBPVqJ5mU7wNqtnFPB7FwgrAhehlJmZqNYphC2lEBKhrHaEc9aT4UKor87n1pt8bcGRzF1KeDpSOzolM1VODLtTuDXi1AAkP6DwbqRPNQSEnTwFVXo9P7x3f9I/YqihFbpE5ZcjTUnzu/caejb/JVp/ufvqVJUgYhftvHKl10AqPJIUpfq3T76ovCd8GMBadIUQm2JhIkmZAgczJqeYVwxd3anHA31ba86iq4ChOdUpICk7iI3po9nNk4Q/YhwYqAuxunkHQ5XHVFBG4jSR7Y8Kz403iaGIU43pOdUzAjymaSeGMWuGbtNs3claS5Cj6QIBA0BJj1RXbpPxt1dyGVLIbbGYJHOZ1OncKFOwNqhQtbPOtJkrJ5qMyBsZrvfMZQRGs8qYsHtkhsrEAzpHsrBjiZkAnTmPOqJkzT0QvZcQVrEsOe0Za+cFSfha+YXt3nU6+/2106IGZvXTpKbdyJG05RWbhS5CHrllchK1Z0AadpMhXMGII08Kj5KuDSO3w5KOaNmTFnYc5nTSOXfQC6XJMEnzpox5BS4rLGWIBHhz086WHQNtcvgJpcDVF/KTUmdbJGg5a1Yujbh5spClpSoxO3eSRyqY4O2kPNZOadefI8uVfojAwnqkZRGgp5M5Ktk06blFFzh7riczKes037coMRPNIHsqfXHFl2uUofdgnQBUDw2P8AiKu3SFdstWTqn2euSQRl7iQYM/J86/Nls2VkJGp95gVWFNE58hB27ujKlOueZcP31yReu7G5UB3Fa1e7aiPD/ClzdyENwRMFYI1EaTB796pdl0eW7NtFw0tbroTIbCl9WpMk5VAiAZ/k7UW0hVbJU09a9kuF1yNwAkD3gH31/Yhe2pH5Mh5hU6gq7J7tAo00YjgNnbnMba6UNiFBST71mkq/aGZWVBCdSAdwO41lTAj2L9alAOKUoxGqiox4FROnh419uClRJAykGRl0iNdIO/OvOGsdf8WCOtAJQD8qNSn9KBpvvXwuSmdZ5g7/AN1ExWOiDjZxxXwK5WVEJ+IWrUmMxUlSp1ITlie40d45wNGrnaAMzlI35GD/AI0qC5ltw40soUD2VJ0I0jQjwJFfpDhTHUYjaBwDtiEuA8l5QVbctZ5VLIq3KL6kQ65a7ROkZSNe8d9Ufo7H7x3f9I/6dBOkDDlNqEJSEwZjz+qjfR6f3ju/6R+xSR3Kt2kF+GcUNrgDVwkBZat8wSTAOvMjaptxPx1c3bcLIQkk9hBVGkd51qgYOB+5xvMCR1AkAgE9od4IFYcT4etWLFt5DcrUAfjFZozQfkgD3U6rv1IzbJlwS+Gbtp5Q7HWJbKth8Ye889Ke+m3AllTVy2kkJBQ7A2A1ST4b1PceuVu+kqBuAAAAeRHlVd4H4wbxG1LVwptt4dhQzRmEaKTm0Ue8a009nYIu0TPA8Q7GVYE7JPd513xNzQc9YMVx4qwVyzfIywjcEbRCQTznWhv4RURlA1J8/X66NXuTaGvoZdi9dEaG3c1PgUmgOMrW1cJdEApUVbHUA/caPdDjkYlB0llz16pNY+N2B1yjJ7Wae71VnyPdU0EsaZS3oCpQIzDL3GTFIrr2ZR13Oxpm4fvC7agHVSMyDr5ZSZ8KX7i2hfbjlr/dvXJhWlteh6nkyc1GXqbMLehSRlKoJ2PhV84NvUraCUn0QN99+dQOwaSUkgJVHI/+RVh6OkjKFAnVMQdY1NUkcF7jbjWFIumlNOTlVIMRzBHPzqHcF4Ayt51ang2028W0qVlEhBUJkwJOmw51f0HWvzdgVkxcJdQ+twqSpzqbdqAp4lS1L7SkqCQkJTrHfTx4BkRecKvLVIS20+0o8gFpJPPYV5xnF7VvsPvsoJjsuGfHUSDyr858L5RfWimUKCS+2kAmdFEJOsCeySdqPdMTKE4irL6WROfWY0EfbR0b0DVsa+Lb2zzktvW7h10bY05Rr1hpLdvAomGmxHMA6++i/Ctglxp0psDdLbTmWr4QW0tp7RBygdokD/l8aAXJSdUgpE+jMxz0MCd6olRNo8ONqbIIlKgQQRyI1EUUxO/Fx+UQlDghK0J+V/KHhBA9VZLh/O3M9oaR4Vywy3QpXxrnVIIMLide6mMaQxKApJ038j3fX7KpPQA8Qq9b+TlaWB4y4k+6Kndk1l69rNIASUqA3E7j1EVQugBo9beqjTI0Ce4y4Y9lJP7WNj5N3SwVFaQnXSD/AInWu/R2f3jvI/8Akf8ATrz0t26Sto6lWU/KA2g6AjWvfR7H4DvI2/KP+nUY8FV2EuH0g8PMzt1KJj9MV24t1w1uNIyx7IHurhgKSeHWgP8AUJ/bFd+Kx+97QPcj6qbv9iZOP0QvF3QXNSIynb6orW1bhOHNymVP3CgnSfRCUACheJLTmUTsJG391Vq5wQMowpspSZWlUHXVWRZNUm6ROK2CvShjrTDAaWhLjqwSlK50AUJJiI9tSppsLOZQSnSQAJ19tOPTIgqvGZ26v7ZpOeOXTYxQhwaXIX6OXMmKMwQkkKGvdKRHrojx9o4vecyhB18qVeGbwN31qtRmXUJPrUkVQOk7DYUogaqKjM6f3VnyjNfSIHAz/afZVAzpBSDp2hIMa66GseKyCBvy3PL1ePfWXC3+quWXOSXE5o2iYVofCi/GCQh9SE7bjxBipyjWX3OxS1YfYx2L2sGcschP11UejDEk5imfk6SIO5qQ2xKtPqpt4Svi2rftJHIanzOxFGS2IPk/RDZ2qEW2BpXbXQy/GW107l/OHbzJI9lWvCrnO2k94FJRbQzd4kxA+MbQ8gxzUHc0/RFLF7Gnuid8FMFWK24XmPV5nVeASlWp8JNCeJ7tL17eOLV2lOkJH8lBKU6cpAB1p+wHC7q1L1yllDmdpSQQRmTIA5kdnSpyp1tSns7K13ClqlU+icxmAFRPLY1WLt2S6GbhLhZ4th+2dWlahBU3GxOo1B7q7YjwAtapWtYI/OAHiY0Fcuj3id2zlDvoaAiJIMk9/PX2UycccbANoLP+kBKVZRt7dKVt2brkmWNWaWpHupfMnQURvr1Tmq1STzNdGsNUhhN0SjIVZUJntZhJEiIy6EzPKqoyR0ZfCHABpkZCTPMmCRVh6DMMW1ZvOLSUl50KST8pIQACPDMVUgdHvBLmIuFxwlFuPSUkgKWTmEJ0MQQZn1Vd3nGrVlKQMjaBlSkDYJGw++pZXSorFdkq6VXwt30EHKCAooOkdxop0crnA7w7fxjQfoUp8Y4+091hSlYAkT3TPKaa+jT/ACFd/wBI/YpY8BXAX4cXl4eZMTDCdP1xXzjhU2LHIKCY+iDX3h7/ADeZH+wT4fLFeOOVRY22wMpH/L76PYmTghzdipdwhon+EdSjbkpYSfrq+cV5fwhYJy7KIHhER7hUx6M7UPYqgHXIFrOn5qkkeWtUriAg4nZydQTA79pijke9Aj9opdKJKr5IBjKgePjtSVfpyrKSJBSNafeLmP3wPys0QN9kj76SuIHR1kgAR2SPKfuowElyL9mqH7dRgAPIOv6Yq9dIzKShRUNIVzr89YkJTt66q3GnGxu3FW1uEhA7KnDJKyofI1GVI11UDrRmnaH/APJL7lOioMjl74pgxm3VcobcaSFwgSUmVTJkEAU8YF0XtqbPWLXr3ZZ94rpiXQ62ZW086lfIdnf1JB99LNxbX4KYpuKarZkl6opMKBSe4gj66L2L0TqRppA1oviHDt9ZrIym4QN0uJKkke2dPOs+BOWdwVZnfgjmX0XinqiTIhCgE5f1u/etJt7h+l8FC6OuJtVNLPdBzDfWunSrbLQ/bXSTDcdU9HMZ05df11Ul2eH3Fv8AwjK2xoc+UqSY55kdk+Yqi2lwMQtHbR6EKcHZUNYMSFCZgggGpp7i78M346i8l0t3LbDAEpIbCyAAJ0IjeedT5DKEOquBjFkVnQgpaSTrrICtDOsxRzgjjFTcWWIIDTyNDmPIgETJM77gxWjjnCMPurZbjfUhaTIW3l3kAg6T/wCKdbbAfAicLP8Awl+8W4E5Etzm3BVqAQYG8Glqyfz2K84ktvDJPIKQSQPWkGsn4YWljqkkBJOu+u8bHxrD1hKQgHsgyZMCdpPLaq6RKN+FWfXE5jCEJUpR8gT9lc7vDi0hCiMq1pzQRqBqAJOs6U7cHcOm4BSAr4EghT7ykx1hHayImAUmIOihCvKgHHGKC4uHFpggkAFJ0gJG3hNZO2bguPRakJwm0jmgkx3lRJ9c0gdJHGKnVdS2SEyQqFwUwfLX208dF682D20GISoEjkQrWonxIiLhzKoOSolQjROuwBM8+dSq5blJOqBtyue8QdtTqPla/XVe6MtcCu/6Rr+pUi6gBsKE7xofXVd6Nv8AIV3y/jH7FN0PVBXAVEcOslMZgwmM205xExyrnx+pX4PtzoCcmx0HZ1ivmEmOG2zoYt0/tiuXGrw/BdupQPydthA08/VQXP7JZeBY6DETfXKvzWd/FS/7qZeICfwtZkRovmeR0NL3QF/GL7n2G/210U4kcjFLUmYDg+v6qE/uN0jtjEHFkAnfQT4pikrjS0KHXdNQrbz/APNMvF98G8VZUTHaQR5EhNCukNzNcKUCO1HrnWjDlE2ICmpBjT/BrZbXBSQvWYB8/PurMVdnTw91aLZ4lJGuaCNOY7vbVmEtHC/FbUBJcQdpkxuOVN6caZy5utRA55h79dK/LrjigdJGvsP2UXwsvALCMxQpQKuzpPiTpyHsqLxsZTaReMQ4qtRu6gxvr6vXUc4xsmHXMzWpJ1Ce4jSaFNspWtQcWkbyBKiP1UbGnXDuGbrQ2VkW9B8dcEEn9EFZCde5PdSpaQNuQl2WGXzQBYD6ABJBUUpnyUQk0QtuLMSZVJdt9NwrqlHTwSZ94p+tejdx8zfOlwjuXPq9GBRmz4Bw5Ew0O4do8pnnR1LtDLUSvHuLfwihCLtltLmdP5Sxm7KM0KBbMz2VKO/IaUExbCWWyrqLsOJ5DKtJPmnLFXG44aw9CSEoQmNiDseR5ju3mlfGsOtEJhQTmPykgidj5A+QplNAk32SRm2an4xbg/Rbn66N8PXNhbvJccQ67lUD2wYEc4TAPkZrPiFqJOWTHcZoZc2iwTVORVIq/GHGCb1kt2K0qTEKR6C+RgJJBIgHapK+0RMpIPjp7uVeLIqDiShWRwKGRUgQqdJJ0HITt301Yg0XwQpHVXSBLrRGX1ga6QRzoJaWNL1HToExiU3Fsco6vKtAnVQUpZXptAKk7d4ob0mYKGrnrSSlLilHsRy12juP1Ul8L4y7YXaHkAynMkpicwUNRqe8A+qrJ0gstXuHs3TZlA7aDHyVAyCO/QVOW0rHe6JJixUtCQXEqSkHLlkaaekNiapHRp/kK7/pH7FTLGSiE5T2tiFb98Cqf0bj94rv+kfsUEth27RssBPDCY0/Jhr+sKwcXQnCLMEGBEjv03orgoB4bbBIH5ONTsO0K+8XBo4YykuNxlQJzCNht6xRjz+yWXgTegEkXN2k82kH2LP31247uFpvG1AwpCwoe2APdXPoYcbRfugOIOdgj0h8lQI+utnSW0hD6l9YILYIAUNCCRWmrmBv6QV0gXBWtt3LqNj3QR9tY8cd61ptagc2RIJ8tK0pfRcIyKWjMkjtTA1M8yY2rjf2wgIzoIA5HunxrImxXaSIUY0+qjvDOAKumFFKktltSiVkaZYG8b6z3mhT6EwkJUJmTBHnVb4H4RQbdh51wqSRnS3ACdYMqBnNsKbI3RXG1e6sReHuCnX1ktIStA3UtRSJPODJI8IpvtOixySXroZfzG0ED3ETTtiGLttDKFIHrFK2JcWZTumDABnefXUnNvgNRXIcwzhmytQCllBUPlkSTO51miqsXbAOu3KKmNzxQZJCpJMAZ+6lrEuJHHZSglOk6Hehpkwa0uB+xnpLZakDMTqOz/4pJuekpbiYbzpMnc7zr3UBYwkDP2hOmh5b1yuMKB+VmVt2duVUjjiI52drnja5IKST5z//ADXj90TiwVOagQN5MnuEcoPtFY14dDSSYzTtz5nWsZsyTqYJ7h5VTTEFph3D3UrUADGbmeZmjYwqUwUpUe8Hkdf76WsHaUFJBKRl1mNTtvT3gmQI1UpISICWdz5jn7qEkwUTzHMKW0ZVGg3Tz+40cw+7Nw0XUkm8tkZnCf8ATMg6yds3a5g+jvTnxbgbZYIGgCZERyg93Puqe8MX4tLxlcAoJyOA80L7K/cZ9VFboZPpmLECHfjUaBR1Hce766fehviQFTlhcEracSOqCtQkjsqSNJAIKY7o8aV+MMP+C3TjjQPUPHMkERortjlEa6UAWChSVtqKSIUCNwQZG3Oa1WhoumPXFmCfBYYJBMSlW5I1EnfkOZpr6PUxgd2Jn+Ma/wA2Kz4q4nFcP+GpHxrQUFtpg6pEkDcid9e4Vo6PHM2B3hgD+MbfoVJFE+jbhX+bSP8A640/WofxeyFYdbQkbJ5D80Vvwz/NlMfNv61ZccWVYTbE8wn3CiuV7k8pFcPvSxcIdTpkVJjuCgSNPAVWumDCELQ1cNiRlPogQQqFAzUefSApUd/2+NVvo5xJN9h7tk4sFxucvIltYgEaQSkiI8u+nyx7RluiVWrSkOBIkefgDHnvRe5ttlayEye7zry9Zll3K6nKtB1B5aSIgxrJ3NNFkloJC1EFShMTyPgOVZvsVsBcG8JuXrwSUuJZSAVuRAiRpKtCTB2nY1YcaxJCE5EZQkCAByA2A9VKbfE2gQmMqdhtvzoHi2KJkyqTJ/xAFSlcmHVsc3nCoqO55EnxNDbhoHNA35ztXx6/BMJM+rauDjC9eZP+OVMo0LZidtwdxMeFfGUKnQEbe4/bRuzwla4ASTI1gUSRg6W5C1ZduYnSms1i8/hoJClAgkCfPnWRy3SNgQPKj2JOshWi5Hn40DcuEqMDXyE/bRiBAq4T46V5bbG8x5V7umF80LB/RIrOFQTp7RVKHClmyJgqA8Rz8PXTlwsIUYMEnUA93KkNNwYEco0o/hmKhGUgpJJ5zoftpJoUc8bRpGWQQTmJHsGs1IXGiCR3Df1TT7i3EYWgpSQdI25mkpdvuT3cqGNUtwp7lI4ks+twqweIlRaAJ8gB9QqYuMFM8tdqtV3axhFkyZCg2kx3EifqNS/G7feO+tBhbqQY6J8ZLN2WFat3Q6pQJ5kHKRyzcpPfVM4Qw9dvhF8y4AFo68EAQNWgrTw1qCtrKCFJMKSQpPmkyPfX6Vbv03GGXVwkgh5p1U/zeXbltQnsysXYEs1kcLgjcWv9asOLLnB7VXKEnu151rt1RwtP/wAX+tQ3EAVYNaxqSJCSZiI5zWgr/qTykfvR2lGOZ1HrrrhOLuWrzbzJyrQZg6hQ/NPmNOVZ7l051QdCT91ZFHxq7BAo3ErjOIFV3azlQn41pRAUjLsSn5SSJ1T3GgabrQFJB7OkAxFAMMunmVhTebbUDYjUQRrI8DRNBDi5yPNqV+amUg77d3lUnGguLb2O9vdKBVHMcxpX02meS4oI1mSqPP7K1X+CqZOq1HySOe3ORXErQnMOrUo8sxj186mssXwX+TyL7tjSyWEycyyI+SPvo6wtKkksWrq/5SwY8OYFKKsSJ9BpCSI1328xprWhOL3ClwpxcyNEmJ9kCg22D4KXLHBnDsVdENNobB5yhH1kmla5wm5N2q2dfQXUEBRBJSCY0mBJAOtVDhC8btbRd28lUNpKlHMVEiQNATA35VKMBv1m8S672lOqzkz+eoH3ToKMeCWlIqGF9EluBN04tzTZCsg9cCT6jWy+wGxtEqLFu0hY1BIKj3bqJpzuXhkJnccvKppxXjORREaRrrv7aRSbYZ0lsI+O4kpbmp1BSNPdQ7iHCClKXQPS9L1gR9tc2Xs9w2jkVp1Pqpt4pbSluCNIAPsEfVV7pojwTZsRGulbGtANYOuteXGgFR664F/TQVQfk7bjUiKJ8LYebi6YZA0UsZvBIOZf/KDQUrqkdHODFhhWJO/KSpDKZ11gFfcNlDWkk6QaGfi68QB1aTo2AkH9EBI+qpTijveqZ19tMmO4oVyDoVK7+/X6qTr64k+H3SKTGhOWZUHtCr9wSR+5zT5u97YXNfnxver30eKJ4bXP+quAJ7hno5C0T1bKjhaYn8l2PPtUp4liBOFW6QYnQAaR76am/wDNU/8A1PtqXt3ue1bbJEJG3PWKONf5EzcCw4dTtzohg2DF1RKyEtoTncVtCfDlPdMa0MdVBPKit1bONWzLUFKrlwqPilMJRp5rUfZ3VVugRTdJGyFOsFbazbW6SAlPylnmSRAJnnXvAuHru5zKacUlpOhfdcUhuREjMAdda34kz8czYtnRZS33ntqAJ9QM1Q7m06tgM2rRfetwENtzCUhOilLKoQSVFWk5u0I0E1ywyNq32dWeMYPSuv8AJPsReu7IhN6nr2jol0EqSrvKFkAKIB2I5b164gsAgJjMsqBM8hsU+cj6qblIt1lQW0W7e6SiT12ZIK4LahlVmbUkqOhjNqDNKWGFa7RTS05XLdwtKHcQOf6wUPVUsiqpr9nT42V5E8cv0LTWhO2o5/ZR/hfByu5bTqRmmZ00E66UJW2lBVtqPHfw10qmdHuFIJC4JKVQNTHOquWxyzNPSw8GcJbt0wFPOISQOSQFLJjuJRFINphC3bNDjKSXrclSkgSVIKu1ECZTlTHKCaMdLz6nMSS0gSGmEgD+UqVEHxAPvp+wLh5TTbSkAgpA9fMzrRvTFEZc0LmFcVF1vLmAy850IjQzOp/upLxnE8wVsSR3f3028a9G+YqfsVKzklS2CflE5pQVEQJ5a76VNsTw66aJFxbvIMfKQoe+IowirtCOLs0cKIm+aJ2QSvXbsg/fTDxhi4MgQTM+Ee2lCyvChJCArOZGgnQ+qa+CxuXToy8o+DavuiqNb2ZxbMzr0k7bVm7vcKY8P4KuVK+PAtUEem6U+wJKgSaasIYtLIlVuFPO7Bbk+5MACT3zWlNRHjFvZb+wP4U4G0TcXvYbSQUskQt3u0UICJjvnXaKL8X48p0wBlToAlOiREmAO6aCXnFTjigRClCYRBJJHlQbEblwAqcTkziCD9Q7tqR7vcDjJq6dHO6WVEz50GdPOiAt3VCUtrIOxCTWa6tHECVoUkTEkU6lHixliklbRmbOo8K/RHCVr1XD6kEQRbvE6RqUqM++vz9h9v1jiUfnqSnx7RCTHjBr9PYk9NnfpAGVtDqE6jYNA/WaXJ0gxFywaSrhgJWsISbWCtUwnXc5Ukx5A1NLfhZ1NsLhCmLhlPpLt3CopB0BUhaUqGojadNqpNm0V8MBI3Vax7TS90ZYeA/1Ch2HmSFJB0Vl7Q05EGdfE0YWk2Jka4ZI7+2yKI79j3zzHhFNeJ3Kc+GuOSEJTCjE+ioe3cUKxezV8GaUQDlKkzOsJjx8a1sWZurAZCC7bKWopnXIoAnTvlM+U1SSuIIy0tP0PPD13mxK3cJM9e2JjfMcu3nVFs8dW1dXCCpQT8IWTA8gIjcwBUTYulpUFJUQQQUnuIMpPqNUm0SrEQhdq6315QA6wo5XM6RCnEHQKSdDoZ1PdUXGkh523ZquA2WrRpABeKkIUUzBCVAIEmCYnSfGsuEqSXMTUSci7w5YEkjM6VeWhT7a9QnDVZn3Ev3p7LNu32iys7LWQcszlgTMnbevF1afBGUMIUnrCCp0ggkL0zE5vIbdxqObjSuzo8OLUnL0QExDKFRyAjtQNZjSd5qn9FbBCABMFeuunrB1qT27+ZXZ3nTYSR3ADWrB0aLhBMlSQSc0HkCTM/ZRapUTm7YqstC54juQoSlKz/yoSj66sZGUAbCo1wBfA41dk7reeg+GfT3CrFiRhI862TkRdi/jl+ptYiTJ1A7u891KuL8VuhCkqKFpk6LSFDTzFaOMsWCQOcz6j5p1jSpbiGMk7aTy3Hj7aOOJKV9B9ziAtrlFvapMaLTbtz+zXv8Ad9dJ9J8pH5qUAfUkUjv3pJOpFZlXKjzJNXUEamHr/HVlWeStWvaXv/d/dRbAr3rUjKCMpCTPMwDSMV95pr4QeShpalkJHWTJ/RFQ8mC0Hp/wyWnL+gbw7cJD3aBK1KhBGwknN9lEuKwAG82ozjN5dqY9VcuEsKCk9crNIX2IPdvPt91d+ME6NiPlD+tU24vOjpjGcfElffH9To3xOylISlK4SANvV31941UeoSP9oPqVXPHrZDdkciAkkIkgamdTJrtxwPikf72fYk1OKi8kZR9WVyTyfBnGbukv7nzouwoO3fXuCWrQde5+rOUeOomPCqpwvi3wrCb+426zrzERENJT9lTS2dVh+FKCyW3sQUcuXfqm05RmPyQVLJEcqeOjIj8AXcD5xt+hXZPd2eIglhoV+5lOQEq+DCAkSZzcgN6AdF6nBethxtxKghZlxBSDoNpGpjlThwavLglsQrLLSEz3ZlhM+G9D3FlV+bUO/GtMFSe2e0XijVPOUoQZP8ujF7NCTW6ZJ8UtHE2zQW2sZ3HAElKpk5YAETNAcJvXbVwKyuJkgHQifCCNfLzq/XdsG7i2F08gKPWFrrF7uDqkICc3OVzprtX9i2DtgMrv7hLaWnkON9a5AU4hK4SSoRHPTXSnUthIr1RJr7hdu5Uy80hVu2peR0ZFHISQlCggwSJOu0AUE4qwFzDros9YVEJCkuJlEhQkc9NOVXKzfbWpKEYgw44owlKX5Kjv3Sa0Ynw2t1Vsl1SSlDxVCjOY9W4nKJGvpT6qze40W63IbgzS0ILy0KW4uMi1JKimJkiQZnTXcRpXm7xWcyiAonnMEzzgV+h04Xcc3PVmOveNtqG4Pw04w49BbBWoZImQjUzEfnGO7QVzyX1Lu/7HXCaeOXVdep+dWrnJJzQQfzBp3biqZwZxYzbhba1aKBEhJ3KVQYA5yPZT3eYfN6FLU2FNMJgqMSpZWJ21gD31qNquR8e0fJf1aUdSlySyQarTb2vgjXBWIoRiC1g6lxwggbySdZ8KsmNYv8VznmfPupY6VrV1vDHlKI9NEETI7aedQ5V26dC65His/fTOGokrY+8ZYgkLhavSkjWPDYedI11cAzqk+VWDouwst2hcJQtdwsKGeCQhIhI11mVKPqFOHVqBgtM5vzSgT5RTx22E4Z+aSQTpG3fXgqHeKvPHeDdfbMMltLRdukJzhASQmFFWv6INGWmUMoS0lhhSUJCAS2kk5QBO+s701jWlufmsGe6vfWRpOndPq29VWnpTtZw/S3bQsvNBORoJUScwid9dKNscMtJtU2qrZlQS2ELcDSSsmNVBUbzsTWsKlSs/PyH1gQFqA7go10bdUpSApZPaG5nmPvNO+A8DPM4qhi4RnQ2C6TlJS4lIOXRQgyRqNaeuJOGWnXLNCLRhr8pCllplKSUIQ4spJA1SSkDu2oWh9b4tk54lWE24STqcsDfYe711i4ewy4xW5SznzfKVKgAhEgLIHfHKnzpaw5pqy6xFqy2vrk/GJaCVEQvQkCSNPdTxgtgLRlpLVshKg0lK1hoSowCqSACdTzqOOChH8ls/kvLK+Ftt7En6YcTS9dpS32WmWcrYPnBj2DenLovP7wXf9I/Ypl/A9utWZeH2yj3qYSfrTW+4sm2sNukttNsjqnTkbQEich1gCmb2ohF2B8AsS9w800FZStgDNE5e16USJjeOdCcJwNNvidvefCC7mT1Cx1ZTlIahMDcghtXfFb7K4W1w2lxs5VotwpKu4hUg+NB+EMSeunrX4Q4D8Z6KUJSJLbsnROp05952mjFciuVUHeNMLYvnrF4XIbFo4VkFtRzyWlRuI/g/Hel/p5vW3bJjIc35T3Hm2vvozx91lmhpVugOZirP1gzRlyxCQQOZmTyqZYz8LvQEurlsHMlCUoQkGImEgE6E6maaME+BdbTpgboycCMUtFHYOEn6Kq/QOO4m0tyyUkklN3poR/ongdx4moLg9mbO4Q9Erb1QFaoUSCmCR5/VTeOJ7hWIpbdSgNtqQsIQkCCpoKnN6Z9M86MklyNbf2lRxXGEqyONOBPVKUpWZJgpI1HLXaN60XmOIgKbhSiNCZAg6+E7cqkXEfHSjmYRbtIhQlSVqMgHUQRtMeyv7C+P1tIyu2qHAPRUVkEJ7tN4rnX3fijq0tY1/MnxXQ2X1kbm7i7cEhrN8WiIE6CDm311ofi+GsM3Fv1AOVSkklW5IWB3ChbXGZTcl4tBzOMmSYABjLz1gaa1uRevXn5SlpttFsMxQCqSEfGHlBMDvrnlh+m67O3H5tTScvpUd0l2FumDEULwp1sTIcbGx5KT4VAFjWrBbXT2PIdZSllhkKzbKK1FJEHNBiZGgFDr7ouDCkqedzthSc4RmzFM6gdgakab13RaiqPJu92HeiLhc2i3nrxCEOLS2WCVAqGbOV9lJMEyj0gKXOI79p/iJhbSwpKX2klQ2lKzm1ppxbjdtOdYZdKjJbJAyjfKSAqYBA0qVYelNtcMvFRcShaVqiZMGTuBrWSt2BSK705XaV4ajKsK/KUzB/kq7qh+EqPXI1I1PM/mmmbizjQ3bItwwhpAcDmbMVKJAIg6aDX3Uq2TiUOJUrUA6xudCOdMo0hk/UunTjepXYdhYJFyjY7en7NRSB0eqxNhYubZpbrRhKwpQAWnRRCc5kGI7Q51l4z41RdtKZaZKElzPmUrXs5oEbD0tdeVM1hx7hrbTTSUXYS2gJ/g0HWNTq5rJoKNIFuis3bFu+ph1SgHGlZkHPBSTlKkkTBGgBn1RSXxxizrl3YISytLCLto9fmgKJKhljRR0Vr66Cq6RsMPzsfzSP7Sl/HeNWXbqz6ouJtWXUOOKUiFZgTJCQTMJNLpMnJvgpvSxZC5t2mCqAu4EkEaAJcM+0CtPCTBUpx54rT8bDTazACNIMGCT5+NJq+PbJ95SPjfg6TnU6tEqG4GRAkwqTrAMedd8T6RMOyKU2+865BygtECTtqY8PdUZQb/AEdEJ6Y0uZd+iCvBuKLXevZnSUArImIjPpy7qdeInAqxuiDI6l3UH+QqonwjxbZsrWX1O5ckApbkzIO3lVOw7GWbrCrpxgLDfVvJGcAEwgzoCanig0ty3myi8n0VVIGNmOGJ0/i39aljhVTyV2aWlNpdW6IJblKR1Tp1ggrMR5U0sJ/9NbT+Te3tUkcL3iWXGHlE5W3hJHIFt5Ma6bwK7I8P3POlyjLjfElxc9Yl9wOFh9xAGRISAOyFACDOh3nlQQXLrq0pHa5do5dfAkijXFfC76H3y2yt1Dr63UuMjMClZzJGmsjWgDlhdRBt7lJ5fEr9/ZqsaoSSts4Y1nacCFwIyqhKiRvrOu+lMOJvdXiiFgx8UyqRz+JSKC4fw1c3FwhPUuIBUMzjiVJSBuSSRsAKM8QpAxBSQpLiUNobJTqCUISkwfVSS3HhtQLu8gcUVyTmVpBgSZGvPSuRTMFegg89x4AAxXLrVKJzTqN8o5fVWtpnMEzAhPq9X+BUEqOqcmz5e3KQmBKe6STqPVTTw3c5MMv3BPZZKZgxKwoCJ8DSXfAnLyPrI9XOn68R8G4dcQtBacccAKV6LUkOASQddiaq/Q5YmfoUe6orUSYMiATOyDMbcvOnDijGkFWVM5klJPKc0wAdp01qUcJLuELSpi3edzT2kpgRHJZgAyO/vptvcOuFqSty4sbcTISt1SlpOnpAoiY8TSSjuF2A+JspVIzQNY3meWm9JlxIGu2vOm7EcFt0k9Zi2clU/FtpInadXooRe2VtmKE3jpGmpYRlMbah77KeIEgAoTtoO+uUcqLHDE7IuGlT+d2fcM1cHMMdTPZzDvRqPdr7qewmDq/bXkD/ABNdXGyNwUnuIj66+ZaI1ngJ9tfDXopoxwrhhfumkhKVpSesWlUwUN9pQMcjEeug2A1OWzTVu1OYKWnM7CvSzat+EAZpHlQu0hS+13QI5HbyiiGPXmd64ythptSoDbcBIydlPLbc+vnQh1nKeyQT4UoVycQfrq79GiY4euD3pufqUKg4FXzo3T/6cd8UXP8AXFCfAyN9qgnhwBAKlfBtAmSZzaRGpqYdW+AoKZdAIAI6pesa7ZffW/AOlp60tmrdNu2oNDKFFRBO5nTSiKunO4+atfSVRSlG/ck6dCpbsOtlWT4UgEQQEOEewCiGHvvhIBuboeaXfro0OnS4+atfSP3V4c6dnwY+CNfSP3U6i30ak+wJchbmrjlwruSQv7RXjC7VecgIWAEqgZSdSZnYCaPp6c3yP4oz9I/dXhXTu+P/AMRr6R+6s4y9DKO/Iu2IdbVGRZgajIqD7or2xaLCQAFRElJQod+07+qjp6en/mjP0lfdX0dPD8fxRn6SvuqSgyr4NPDqLhIU40wHHyIbzJgMo1+NUTtJIgSk9msNwwzZqS8SvE7uJzuhSm0RoNCFZzGuitxyroenh/5oz9JX3V8/H0/80Z+kfurO7F07ADFcUvLhRW4HACdEALCUjkEjZIHdQMWqwdGl95ORX3U9/j6uPmjP0lfdX8Onm4+aM/SP3UUbQI6w6Sfil7/6tX3V4ShcEdSv/hq+6nz8fVx80Z+kfur5+Pq4+aM/SP3Ud0bQhBTaqJ1bc+ir7q+m2WCYQv6CvsFPn4+rj5oz9I/dX38fVx80Z+kfurambQIBacOhQ6r9JKjHtFc1Yer8xen8hWvuqh/j6uPmjP0j91f34+n/AJoz9I/dW1B0k4Fo4P8ARufQV91M3BJS38KQ4FtreYU2hwoUEpmFbxoTBEyKYfx9XHzRn6R+6vn4+bj5oz9I/dQbZtIh3+FuIUUEKVoDmCSqfWPCviLNbigFIUkDchB+7Wn9HTw/80Z+kfur5+Pq4+aM/SP3VrYUqJ45ZEHstu+ZQrX/AJaufADRTw6oKBSequCQRB16w86T/wAfNx80Z+kfurPiPTc+8y40bVoBxCkEhStMwKZ28aDTYXR//9k=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6" descr="data:image/jpeg;base64,/9j/4AAQSkZJRgABAQAAAQABAAD/2wCEAAkGBxQTEhUUExQWFhUXGR8bGRgYGCAfIRwgGx8aGBwgHx8dHSggGh0nGxscJTEiJSkrLi4uHB8zODMsNygtLisBCgoKDg0OGxAQGywkICQsMCwuLCwsLCwsLCwsLCwsLCwsLSwsLCwsLCwsLCwsLCwsLCwsLCwsLCwsLCwsLCwsLP/AABEIAP0AwAMBIgACEQEDEQH/xAAcAAADAQEBAQEBAAAAAAAAAAAFBgcEAwIBCAD/xABVEAABAwIEAgYECAcLCwQDAAABAgMRAAQFEiExBkEHEyJRYXEygZGhFCNCVJKxwdEVFyRScoKyFiUzNGKDhMLT4fA1NkNTY3OTorPS8SZVZHREReL/xAAZAQADAQEBAAAAAAAAAAAAAAABAgMABAX/xAAtEQACAgEEAQIGAAcBAAAAAAAAAQIRAxIhMUEEUXETFCIyYYEFUpGhsfDxQv/aAAwDAQACEQMRAD8AcuCMKtzhlu4u2acV1cn4tBUdTzUNT4ms2I49hzT6bb8H57hfospYak6ZtyQmI135Vu4LZU5gtuhCilSmYCkqykSdwSDl84NIGNcQpYS+3ZQ3cJVkdf6o9Y4pBKVw8TCjIMylIPLaprdicDfjnFGEWhyOsNF4ekyhhClIMTCjGX30JR0iYR8wUP5hr/uqaYPgbty8ppEFUkrUsmBrqpSo8Sdd9aduGeELcvKaSDeuJAK1khLCJkASApSlGD2dDFNoXYmu+BswziHDX7a4uEWIy28FaSw0FGRIy6x37mg7fSJhKiP3uUJ5lliP267vcH3do3dlKGVsPoAdatgpK0hAUPigsKClHMdD3ClXAeF2Vj4RaFT6mSUuWN2kJcOwPoSYGYH0PDStpQ1sZXePsKH/AOtVp/sWP++tp4nsQCfwQuNz8Vb7f8SpwcNaaS09nKrW5JS2rQqaVI7Kx6IiSJG4SdBRHF3DbgtmVEKyDlmA1nviK5805RaUTs8THjyKTyOq9B2/dPY7/glf/Ctv7SvJ4pw6QDhhSozlBaY7UbxC4HrNJOG36nSrMgJyxsZmd9x4ULuMaUhxR6tJMADtbDXbTx+qorJlbcaW3++p2y8fxYxUm3T/AN9Cmp4lsDp+Clf8K3/tKz2/GGHLClJwpZCZk9Tb8pn/AEnhSNguLl5RBSlGXuJ8O8eNfMKxkFzqykJEkJIO8HWZ763xsqu1wF+L4z0tN0759R8seMMOdBKMKUQDH8Db93+8rvZcT4c4jMMOjeAWmZMeSiPfSVhyoUpmEgNxGXxnccjpQ1niIwYbR2e9RH2Vvi5ZN6UL8r42KMXkb3solxxTYISVKwlYA1PxVv8A2lZLTjrDHVZUYWsmJ/gbf+0pUeuOutiqACsREyN43ofhiC0ogjRQ1IG0ch5/ZTwyycG3yieTxsUc0Uvtasodtxbhq1qR+DSkoiczLHPyWZrseJrD/wBqUf5q3/tKnJxJYJyMp111Jn1wK3YVeKcKgtCU5YiCdZnvHhU5ZMq3pV7l8XjeJN6bdjKOkLCpj8GL3j+BY32/Prbd8X4e2nOrC1ATH8Fb8/16k9o0pLgWEBcLMDlvzo/jwzMfrA/ZV55HGcUuzjw4ITxTk+VwPbHFuHqQHBha8vf1Vv5f6yuVhxthrxIRhiyQJ/gWP++kvDHs7HohOUZdDMx6vCh/Cl2lBKCNVQc093L30nxJaZfgp8ri141e0luVQY/Y/wDthH80x/31tebtLixuXUWbbZS26AFNNhQKUEyMsxvU7XfKDyWikQoSFZvrEU+YJ/ku8/Re/wCnSYss5TqQ3l+LhhjcoXs63OvCVwG8CZUoKIFvrlMKgyDlJ+UAZHlSDit9btKS6i4W+ptJDLS09oFzKT1hmVkBMbD11TejT/Jdp/ux9ZqavOzjV44MgLShkKvRCldiTr4KrtjyzycnCN/Rxw+V2rwdc6hp1epEBxcAD0jolKR4EyTtTjY8FNNsBli9uUtx2Qhbek89ECvTXBNspKU9e6qJMpcTqVbmAnmda5ucAtA5vhdykDvLce0t0JSZlGuj5w5wEuze6xF+8sE9ptxOYK0I/O037qSul8NC4Dzauqu0QC427BghQ9ECQYO8146QuKOrcRaWz7hbCZcMpUCTBSPR5QdjzqdqQSpROpJJJ7zTJWaTCaLi4vXLlaGwtTgC3mkDRWWQVpT3iSTH51abLE1XAab7S3QQgEagpA9Lw5UT6GUH8KJIPotOT5dn668cBW8vXZ2KNB9JWmu2gqeelC/Q6PEt5NK7P6+vAwrKUkk6iDv7qF4bepZkrCs6tT4RpFbschSxoVGO+l6+XqD7q58eOMlv3yd2TPPG9uuA4eI2+aVx36CvFjiqAtS1A5laeAA2AHftS+23JmBloxhOGB1xIklP50eQ76r8vjX/AEhL+IZtm62/Adt3HX5TbtFR2KuSZ56c6bcE6Nltt5Q6NTJzoM/XRl560wW2K1JSlxzZKZlxSRMfK79+Uil22xniC87bbbNq13kDTnPaM/V5UFgjVIHzubVrb362GOx4Byk9Y6CI0CUxE89d+dbU8HMIBK1qjmVKAHr0pauFY42nS8tFrA9BQQJ9eb7KnnGKMUe1vgXEJVKcuRaAT3dXqPXTRwxiqRHL5EsktUioYpw7Zqy9TeW6CPSzOJV3REKEc6HHh+2BGfErUDnCkzHOO3SJw1bYKtATepdaWNznVlJ8ggZdOU86bf3B4HcALtrkNZdSQ6DIPIhe1CXj427aKY/NzQjUWMVnwNZOdq3uOsAIkpcSoDnrlFAcf4OuEJOVOdAIPZ0Omux0qfXmHXGF3IUg9W6JKFoKVymSATuJI3GlVDgLpPRc/EXhbbdMhKx2UubRodEKOo35eNNLDF7k8fkTimourEK/xgIzNlpwKGkHLGnkawYfjCGUBPVqJ5mU7wNqtnFPB7FwgrAhehlJmZqNYphC2lEBKhrHaEc9aT4UKor87n1pt8bcGRzF1KeDpSOzolM1VODLtTuDXi1AAkP6DwbqRPNQSEnTwFVXo9P7x3f9I/YqihFbpE5ZcjTUnzu/caejb/JVp/ufvqVJUgYhftvHKl10AqPJIUpfq3T76ovCd8GMBadIUQm2JhIkmZAgczJqeYVwxd3anHA31ba86iq4ChOdUpICk7iI3po9nNk4Q/YhwYqAuxunkHQ5XHVFBG4jSR7Y8Kz403iaGIU43pOdUzAjymaSeGMWuGbtNs3claS5Cj6QIBA0BJj1RXbpPxt1dyGVLIbbGYJHOZ1OncKFOwNqhQtbPOtJkrJ5qMyBsZrvfMZQRGs8qYsHtkhsrEAzpHsrBjiZkAnTmPOqJkzT0QvZcQVrEsOe0Za+cFSfha+YXt3nU6+/2106IGZvXTpKbdyJG05RWbhS5CHrllchK1Z0AadpMhXMGII08Kj5KuDSO3w5KOaNmTFnYc5nTSOXfQC6XJMEnzpox5BS4rLGWIBHhz086WHQNtcvgJpcDVF/KTUmdbJGg5a1Yujbh5spClpSoxO3eSRyqY4O2kPNZOadefI8uVfojAwnqkZRGgp5M5Ktk06blFFzh7riczKes037coMRPNIHsqfXHFl2uUofdgnQBUDw2P8AiKu3SFdstWTqn2euSQRl7iQYM/J86/Nls2VkJGp95gVWFNE58hB27ujKlOueZcP31yReu7G5UB3Fa1e7aiPD/ClzdyENwRMFYI1EaTB796pdl0eW7NtFw0tbroTIbCl9WpMk5VAiAZ/k7UW0hVbJU09a9kuF1yNwAkD3gH31/Yhe2pH5Mh5hU6gq7J7tAo00YjgNnbnMba6UNiFBST71mkq/aGZWVBCdSAdwO41lTAj2L9alAOKUoxGqiox4FROnh419uClRJAykGRl0iNdIO/OvOGsdf8WCOtAJQD8qNSn9KBpvvXwuSmdZ5g7/AN1ExWOiDjZxxXwK5WVEJ+IWrUmMxUlSp1ITlie40d45wNGrnaAMzlI35GD/AI0qC5ltw40soUD2VJ0I0jQjwJFfpDhTHUYjaBwDtiEuA8l5QVbctZ5VLIq3KL6kQ65a7ROkZSNe8d9Ufo7H7x3f9I/6dBOkDDlNqEJSEwZjz+qjfR6f3ju/6R+xSR3Kt2kF+GcUNrgDVwkBZat8wSTAOvMjaptxPx1c3bcLIQkk9hBVGkd51qgYOB+5xvMCR1AkAgE9od4IFYcT4etWLFt5DcrUAfjFZozQfkgD3U6rv1IzbJlwS+Gbtp5Q7HWJbKth8Ye889Ke+m3AllTVy2kkJBQ7A2A1ST4b1PceuVu+kqBuAAAAeRHlVd4H4wbxG1LVwptt4dhQzRmEaKTm0Ue8a009nYIu0TPA8Q7GVYE7JPd513xNzQc9YMVx4qwVyzfIywjcEbRCQTznWhv4RURlA1J8/X66NXuTaGvoZdi9dEaG3c1PgUmgOMrW1cJdEApUVbHUA/caPdDjkYlB0llz16pNY+N2B1yjJ7Wae71VnyPdU0EsaZS3oCpQIzDL3GTFIrr2ZR13Oxpm4fvC7agHVSMyDr5ZSZ8KX7i2hfbjlr/dvXJhWlteh6nkyc1GXqbMLehSRlKoJ2PhV84NvUraCUn0QN99+dQOwaSUkgJVHI/+RVh6OkjKFAnVMQdY1NUkcF7jbjWFIumlNOTlVIMRzBHPzqHcF4Ayt51ang2028W0qVlEhBUJkwJOmw51f0HWvzdgVkxcJdQ+twqSpzqbdqAp4lS1L7SkqCQkJTrHfTx4BkRecKvLVIS20+0o8gFpJPPYV5xnF7VvsPvsoJjsuGfHUSDyr858L5RfWimUKCS+2kAmdFEJOsCeySdqPdMTKE4irL6WROfWY0EfbR0b0DVsa+Lb2zzktvW7h10bY05Rr1hpLdvAomGmxHMA6++i/Ctglxp0psDdLbTmWr4QW0tp7RBygdokD/l8aAXJSdUgpE+jMxz0MCd6olRNo8ONqbIIlKgQQRyI1EUUxO/Fx+UQlDghK0J+V/KHhBA9VZLh/O3M9oaR4Vywy3QpXxrnVIIMLide6mMaQxKApJ038j3fX7KpPQA8Qq9b+TlaWB4y4k+6Kndk1l69rNIASUqA3E7j1EVQugBo9beqjTI0Ce4y4Y9lJP7WNj5N3SwVFaQnXSD/AInWu/R2f3jvI/8Akf8ATrz0t26Sto6lWU/KA2g6AjWvfR7H4DvI2/KP+nUY8FV2EuH0g8PMzt1KJj9MV24t1w1uNIyx7IHurhgKSeHWgP8AUJ/bFd+Kx+97QPcj6qbv9iZOP0QvF3QXNSIynb6orW1bhOHNymVP3CgnSfRCUACheJLTmUTsJG391Vq5wQMowpspSZWlUHXVWRZNUm6ROK2CvShjrTDAaWhLjqwSlK50AUJJiI9tSppsLOZQSnSQAJ19tOPTIgqvGZ26v7ZpOeOXTYxQhwaXIX6OXMmKMwQkkKGvdKRHrojx9o4vecyhB18qVeGbwN31qtRmXUJPrUkVQOk7DYUogaqKjM6f3VnyjNfSIHAz/afZVAzpBSDp2hIMa66GseKyCBvy3PL1ePfWXC3+quWXOSXE5o2iYVofCi/GCQh9SE7bjxBipyjWX3OxS1YfYx2L2sGcschP11UejDEk5imfk6SIO5qQ2xKtPqpt4Svi2rftJHIanzOxFGS2IPk/RDZ2qEW2BpXbXQy/GW107l/OHbzJI9lWvCrnO2k94FJRbQzd4kxA+MbQ8gxzUHc0/RFLF7Gnuid8FMFWK24XmPV5nVeASlWp8JNCeJ7tL17eOLV2lOkJH8lBKU6cpAB1p+wHC7q1L1yllDmdpSQQRmTIA5kdnSpyp1tSns7K13ClqlU+icxmAFRPLY1WLt2S6GbhLhZ4th+2dWlahBU3GxOo1B7q7YjwAtapWtYI/OAHiY0Fcuj3id2zlDvoaAiJIMk9/PX2UycccbANoLP+kBKVZRt7dKVt2brkmWNWaWpHupfMnQURvr1Tmq1STzNdGsNUhhN0SjIVZUJntZhJEiIy6EzPKqoyR0ZfCHABpkZCTPMmCRVh6DMMW1ZvOLSUl50KST8pIQACPDMVUgdHvBLmIuFxwlFuPSUkgKWTmEJ0MQQZn1Vd3nGrVlKQMjaBlSkDYJGw++pZXSorFdkq6VXwt30EHKCAooOkdxop0crnA7w7fxjQfoUp8Y4+091hSlYAkT3TPKaa+jT/ACFd/wBI/YpY8BXAX4cXl4eZMTDCdP1xXzjhU2LHIKCY+iDX3h7/ADeZH+wT4fLFeOOVRY22wMpH/L76PYmTghzdipdwhon+EdSjbkpYSfrq+cV5fwhYJy7KIHhER7hUx6M7UPYqgHXIFrOn5qkkeWtUriAg4nZydQTA79pijke9Aj9opdKJKr5IBjKgePjtSVfpyrKSJBSNafeLmP3wPys0QN9kj76SuIHR1kgAR2SPKfuowElyL9mqH7dRgAPIOv6Yq9dIzKShRUNIVzr89YkJTt66q3GnGxu3FW1uEhA7KnDJKyofI1GVI11UDrRmnaH/APJL7lOioMjl74pgxm3VcobcaSFwgSUmVTJkEAU8YF0XtqbPWLXr3ZZ94rpiXQ62ZW086lfIdnf1JB99LNxbX4KYpuKarZkl6opMKBSe4gj66L2L0TqRppA1oviHDt9ZrIym4QN0uJKkke2dPOs+BOWdwVZnfgjmX0XinqiTIhCgE5f1u/etJt7h+l8FC6OuJtVNLPdBzDfWunSrbLQ/bXSTDcdU9HMZ05df11Ul2eH3Fv8AwjK2xoc+UqSY55kdk+Yqi2lwMQtHbR6EKcHZUNYMSFCZgggGpp7i78M346i8l0t3LbDAEpIbCyAAJ0IjeedT5DKEOquBjFkVnQgpaSTrrICtDOsxRzgjjFTcWWIIDTyNDmPIgETJM77gxWjjnCMPurZbjfUhaTIW3l3kAg6T/wCKdbbAfAicLP8Awl+8W4E5Etzm3BVqAQYG8Glqyfz2K84ktvDJPIKQSQPWkGsn4YWljqkkBJOu+u8bHxrD1hKQgHsgyZMCdpPLaq6RKN+FWfXE5jCEJUpR8gT9lc7vDi0hCiMq1pzQRqBqAJOs6U7cHcOm4BSAr4EghT7ykx1hHayImAUmIOihCvKgHHGKC4uHFpggkAFJ0gJG3hNZO2bguPRakJwm0jmgkx3lRJ9c0gdJHGKnVdS2SEyQqFwUwfLX208dF682D20GISoEjkQrWonxIiLhzKoOSolQjROuwBM8+dSq5blJOqBtyue8QdtTqPla/XVe6MtcCu/6Rr+pUi6gBsKE7xofXVd6Nv8AIV3y/jH7FN0PVBXAVEcOslMZgwmM205xExyrnx+pX4PtzoCcmx0HZ1ivmEmOG2zoYt0/tiuXGrw/BdupQPydthA08/VQXP7JZeBY6DETfXKvzWd/FS/7qZeICfwtZkRovmeR0NL3QF/GL7n2G/210U4kcjFLUmYDg+v6qE/uN0jtjEHFkAnfQT4pikrjS0KHXdNQrbz/APNMvF98G8VZUTHaQR5EhNCukNzNcKUCO1HrnWjDlE2ICmpBjT/BrZbXBSQvWYB8/PurMVdnTw91aLZ4lJGuaCNOY7vbVmEtHC/FbUBJcQdpkxuOVN6caZy5utRA55h79dK/LrjigdJGvsP2UXwsvALCMxQpQKuzpPiTpyHsqLxsZTaReMQ4qtRu6gxvr6vXUc4xsmHXMzWpJ1Ce4jSaFNspWtQcWkbyBKiP1UbGnXDuGbrQ2VkW9B8dcEEn9EFZCde5PdSpaQNuQl2WGXzQBYD6ABJBUUpnyUQk0QtuLMSZVJdt9NwrqlHTwSZ94p+tejdx8zfOlwjuXPq9GBRmz4Bw5Ew0O4do8pnnR1LtDLUSvHuLfwihCLtltLmdP5Sxm7KM0KBbMz2VKO/IaUExbCWWyrqLsOJ5DKtJPmnLFXG44aw9CSEoQmNiDseR5ju3mlfGsOtEJhQTmPykgidj5A+QplNAk32SRm2an4xbg/Rbn66N8PXNhbvJccQ67lUD2wYEc4TAPkZrPiFqJOWTHcZoZc2iwTVORVIq/GHGCb1kt2K0qTEKR6C+RgJJBIgHapK+0RMpIPjp7uVeLIqDiShWRwKGRUgQqdJJ0HITt301Yg0XwQpHVXSBLrRGX1ga6QRzoJaWNL1HToExiU3Fsco6vKtAnVQUpZXptAKk7d4ob0mYKGrnrSSlLilHsRy12juP1Ul8L4y7YXaHkAynMkpicwUNRqe8A+qrJ0gstXuHs3TZlA7aDHyVAyCO/QVOW0rHe6JJixUtCQXEqSkHLlkaaekNiapHRp/kK7/pH7FTLGSiE5T2tiFb98Cqf0bj94rv+kfsUEth27RssBPDCY0/Jhr+sKwcXQnCLMEGBEjv03orgoB4bbBIH5ONTsO0K+8XBo4YykuNxlQJzCNht6xRjz+yWXgTegEkXN2k82kH2LP31247uFpvG1AwpCwoe2APdXPoYcbRfugOIOdgj0h8lQI+utnSW0hD6l9YILYIAUNCCRWmrmBv6QV0gXBWtt3LqNj3QR9tY8cd61ptagc2RIJ8tK0pfRcIyKWjMkjtTA1M8yY2rjf2wgIzoIA5HunxrImxXaSIUY0+qjvDOAKumFFKktltSiVkaZYG8b6z3mhT6EwkJUJmTBHnVb4H4RQbdh51wqSRnS3ACdYMqBnNsKbI3RXG1e6sReHuCnX1ktIStA3UtRSJPODJI8IpvtOixySXroZfzG0ED3ETTtiGLttDKFIHrFK2JcWZTumDABnefXUnNvgNRXIcwzhmytQCllBUPlkSTO51miqsXbAOu3KKmNzxQZJCpJMAZ+6lrEuJHHZSglOk6Hehpkwa0uB+xnpLZakDMTqOz/4pJuekpbiYbzpMnc7zr3UBYwkDP2hOmh5b1yuMKB+VmVt2duVUjjiI52drnja5IKST5z//ADXj90TiwVOagQN5MnuEcoPtFY14dDSSYzTtz5nWsZsyTqYJ7h5VTTEFph3D3UrUADGbmeZmjYwqUwUpUe8Hkdf76WsHaUFJBKRl1mNTtvT3gmQI1UpISICWdz5jn7qEkwUTzHMKW0ZVGg3Tz+40cw+7Nw0XUkm8tkZnCf8ATMg6yds3a5g+jvTnxbgbZYIGgCZERyg93Puqe8MX4tLxlcAoJyOA80L7K/cZ9VFboZPpmLECHfjUaBR1Hce766fehviQFTlhcEracSOqCtQkjsqSNJAIKY7o8aV+MMP+C3TjjQPUPHMkERortjlEa6UAWChSVtqKSIUCNwQZG3Oa1WhoumPXFmCfBYYJBMSlW5I1EnfkOZpr6PUxgd2Jn+Ma/wA2Kz4q4nFcP+GpHxrQUFtpg6pEkDcid9e4Vo6PHM2B3hgD+MbfoVJFE+jbhX+bSP8A640/WofxeyFYdbQkbJ5D80Vvwz/NlMfNv61ZccWVYTbE8wn3CiuV7k8pFcPvSxcIdTpkVJjuCgSNPAVWumDCELQ1cNiRlPogQQqFAzUefSApUd/2+NVvo5xJN9h7tk4sFxucvIltYgEaQSkiI8u+nyx7RluiVWrSkOBIkefgDHnvRe5ttlayEye7zry9Zll3K6nKtB1B5aSIgxrJ3NNFkloJC1EFShMTyPgOVZvsVsBcG8JuXrwSUuJZSAVuRAiRpKtCTB2nY1YcaxJCE5EZQkCAByA2A9VKbfE2gQmMqdhtvzoHi2KJkyqTJ/xAFSlcmHVsc3nCoqO55EnxNDbhoHNA35ztXx6/BMJM+rauDjC9eZP+OVMo0LZidtwdxMeFfGUKnQEbe4/bRuzwla4ASTI1gUSRg6W5C1ZduYnSms1i8/hoJClAgkCfPnWRy3SNgQPKj2JOshWi5Hn40DcuEqMDXyE/bRiBAq4T46V5bbG8x5V7umF80LB/RIrOFQTp7RVKHClmyJgqA8Rz8PXTlwsIUYMEnUA93KkNNwYEco0o/hmKhGUgpJJ5zoftpJoUc8bRpGWQQTmJHsGs1IXGiCR3Df1TT7i3EYWgpSQdI25mkpdvuT3cqGNUtwp7lI4ks+twqweIlRaAJ8gB9QqYuMFM8tdqtV3axhFkyZCg2kx3EifqNS/G7feO+tBhbqQY6J8ZLN2WFat3Q6pQJ5kHKRyzcpPfVM4Qw9dvhF8y4AFo68EAQNWgrTw1qCtrKCFJMKSQpPmkyPfX6Vbv03GGXVwkgh5p1U/zeXbltQnsysXYEs1kcLgjcWv9asOLLnB7VXKEnu151rt1RwtP/wAX+tQ3EAVYNaxqSJCSZiI5zWgr/qTykfvR2lGOZ1HrrrhOLuWrzbzJyrQZg6hQ/NPmNOVZ7l051QdCT91ZFHxq7BAo3ErjOIFV3azlQn41pRAUjLsSn5SSJ1T3GgabrQFJB7OkAxFAMMunmVhTebbUDYjUQRrI8DRNBDi5yPNqV+amUg77d3lUnGguLb2O9vdKBVHMcxpX02meS4oI1mSqPP7K1X+CqZOq1HySOe3ORXErQnMOrUo8sxj186mssXwX+TyL7tjSyWEycyyI+SPvo6wtKkksWrq/5SwY8OYFKKsSJ9BpCSI1328xprWhOL3ClwpxcyNEmJ9kCg22D4KXLHBnDsVdENNobB5yhH1kmla5wm5N2q2dfQXUEBRBJSCY0mBJAOtVDhC8btbRd28lUNpKlHMVEiQNATA35VKMBv1m8S672lOqzkz+eoH3ToKMeCWlIqGF9EluBN04tzTZCsg9cCT6jWy+wGxtEqLFu0hY1BIKj3bqJpzuXhkJnccvKppxXjORREaRrrv7aRSbYZ0lsI+O4kpbmp1BSNPdQ7iHCClKXQPS9L1gR9tc2Xs9w2jkVp1Pqpt4pbSluCNIAPsEfVV7pojwTZsRGulbGtANYOuteXGgFR664F/TQVQfk7bjUiKJ8LYebi6YZA0UsZvBIOZf/KDQUrqkdHODFhhWJO/KSpDKZ11gFfcNlDWkk6QaGfi68QB1aTo2AkH9EBI+qpTijveqZ19tMmO4oVyDoVK7+/X6qTr64k+H3SKTGhOWZUHtCr9wSR+5zT5u97YXNfnxver30eKJ4bXP+quAJ7hno5C0T1bKjhaYn8l2PPtUp4liBOFW6QYnQAaR76am/wDNU/8A1PtqXt3ue1bbJEJG3PWKONf5EzcCw4dTtzohg2DF1RKyEtoTncVtCfDlPdMa0MdVBPKit1bONWzLUFKrlwqPilMJRp5rUfZ3VVugRTdJGyFOsFbazbW6SAlPylnmSRAJnnXvAuHru5zKacUlpOhfdcUhuREjMAdda34kz8czYtnRZS33ntqAJ9QM1Q7m06tgM2rRfetwENtzCUhOilLKoQSVFWk5u0I0E1ywyNq32dWeMYPSuv8AJPsReu7IhN6nr2jol0EqSrvKFkAKIB2I5b164gsAgJjMsqBM8hsU+cj6qblIt1lQW0W7e6SiT12ZIK4LahlVmbUkqOhjNqDNKWGFa7RTS05XLdwtKHcQOf6wUPVUsiqpr9nT42V5E8cv0LTWhO2o5/ZR/hfByu5bTqRmmZ00E66UJW2lBVtqPHfw10qmdHuFIJC4JKVQNTHOquWxyzNPSw8GcJbt0wFPOISQOSQFLJjuJRFINphC3bNDjKSXrclSkgSVIKu1ECZTlTHKCaMdLz6nMSS0gSGmEgD+UqVEHxAPvp+wLh5TTbSkAgpA9fMzrRvTFEZc0LmFcVF1vLmAy850IjQzOp/upLxnE8wVsSR3f3028a9G+YqfsVKzklS2CflE5pQVEQJ5a76VNsTw66aJFxbvIMfKQoe+IowirtCOLs0cKIm+aJ2QSvXbsg/fTDxhi4MgQTM+Ee2lCyvChJCArOZGgnQ+qa+CxuXToy8o+DavuiqNb2ZxbMzr0k7bVm7vcKY8P4KuVK+PAtUEem6U+wJKgSaasIYtLIlVuFPO7Bbk+5MACT3zWlNRHjFvZb+wP4U4G0TcXvYbSQUskQt3u0UICJjvnXaKL8X48p0wBlToAlOiREmAO6aCXnFTjigRClCYRBJJHlQbEblwAqcTkziCD9Q7tqR7vcDjJq6dHO6WVEz50GdPOiAt3VCUtrIOxCTWa6tHECVoUkTEkU6lHixliklbRmbOo8K/RHCVr1XD6kEQRbvE6RqUqM++vz9h9v1jiUfnqSnx7RCTHjBr9PYk9NnfpAGVtDqE6jYNA/WaXJ0gxFywaSrhgJWsISbWCtUwnXc5Ukx5A1NLfhZ1NsLhCmLhlPpLt3CopB0BUhaUqGojadNqpNm0V8MBI3Vax7TS90ZYeA/1Ch2HmSFJB0Vl7Q05EGdfE0YWk2Jka4ZI7+2yKI79j3zzHhFNeJ3Kc+GuOSEJTCjE+ioe3cUKxezV8GaUQDlKkzOsJjx8a1sWZurAZCC7bKWopnXIoAnTvlM+U1SSuIIy0tP0PPD13mxK3cJM9e2JjfMcu3nVFs8dW1dXCCpQT8IWTA8gIjcwBUTYulpUFJUQQQUnuIMpPqNUm0SrEQhdq6315QA6wo5XM6RCnEHQKSdDoZ1PdUXGkh523ZquA2WrRpABeKkIUUzBCVAIEmCYnSfGsuEqSXMTUSci7w5YEkjM6VeWhT7a9QnDVZn3Ev3p7LNu32iys7LWQcszlgTMnbevF1afBGUMIUnrCCp0ggkL0zE5vIbdxqObjSuzo8OLUnL0QExDKFRyAjtQNZjSd5qn9FbBCABMFeuunrB1qT27+ZXZ3nTYSR3ADWrB0aLhBMlSQSc0HkCTM/ZRapUTm7YqstC54juQoSlKz/yoSj66sZGUAbCo1wBfA41dk7reeg+GfT3CrFiRhI862TkRdi/jl+ptYiTJ1A7u891KuL8VuhCkqKFpk6LSFDTzFaOMsWCQOcz6j5p1jSpbiGMk7aTy3Hj7aOOJKV9B9ziAtrlFvapMaLTbtz+zXv8Ad9dJ9J8pH5qUAfUkUjv3pJOpFZlXKjzJNXUEamHr/HVlWeStWvaXv/d/dRbAr3rUjKCMpCTPMwDSMV95pr4QeShpalkJHWTJ/RFQ8mC0Hp/wyWnL+gbw7cJD3aBK1KhBGwknN9lEuKwAG82ozjN5dqY9VcuEsKCk9crNIX2IPdvPt91d+ME6NiPlD+tU24vOjpjGcfElffH9To3xOylISlK4SANvV31941UeoSP9oPqVXPHrZDdkciAkkIkgamdTJrtxwPikf72fYk1OKi8kZR9WVyTyfBnGbukv7nzouwoO3fXuCWrQde5+rOUeOomPCqpwvi3wrCb+426zrzERENJT9lTS2dVh+FKCyW3sQUcuXfqm05RmPyQVLJEcqeOjIj8AXcD5xt+hXZPd2eIglhoV+5lOQEq+DCAkSZzcgN6AdF6nBethxtxKghZlxBSDoNpGpjlThwavLglsQrLLSEz3ZlhM+G9D3FlV+bUO/GtMFSe2e0XijVPOUoQZP8ujF7NCTW6ZJ8UtHE2zQW2sZ3HAElKpk5YAETNAcJvXbVwKyuJkgHQifCCNfLzq/XdsG7i2F08gKPWFrrF7uDqkICc3OVzprtX9i2DtgMrv7hLaWnkON9a5AU4hK4SSoRHPTXSnUthIr1RJr7hdu5Uy80hVu2peR0ZFHISQlCggwSJOu0AUE4qwFzDros9YVEJCkuJlEhQkc9NOVXKzfbWpKEYgw44owlKX5Kjv3Sa0Ynw2t1Vsl1SSlDxVCjOY9W4nKJGvpT6qze40W63IbgzS0ILy0KW4uMi1JKimJkiQZnTXcRpXm7xWcyiAonnMEzzgV+h04Xcc3PVmOveNtqG4Pw04w49BbBWoZImQjUzEfnGO7QVzyX1Lu/7HXCaeOXVdep+dWrnJJzQQfzBp3biqZwZxYzbhba1aKBEhJ3KVQYA5yPZT3eYfN6FLU2FNMJgqMSpZWJ21gD31qNquR8e0fJf1aUdSlySyQarTb2vgjXBWIoRiC1g6lxwggbySdZ8KsmNYv8VznmfPupY6VrV1vDHlKI9NEETI7aedQ5V26dC65His/fTOGokrY+8ZYgkLhavSkjWPDYedI11cAzqk+VWDouwst2hcJQtdwsKGeCQhIhI11mVKPqFOHVqBgtM5vzSgT5RTx22E4Z+aSQTpG3fXgqHeKvPHeDdfbMMltLRdukJzhASQmFFWv6INGWmUMoS0lhhSUJCAS2kk5QBO+s701jWlufmsGe6vfWRpOndPq29VWnpTtZw/S3bQsvNBORoJUScwid9dKNscMtJtU2qrZlQS2ELcDSSsmNVBUbzsTWsKlSs/PyH1gQFqA7go10bdUpSApZPaG5nmPvNO+A8DPM4qhi4RnQ2C6TlJS4lIOXRQgyRqNaeuJOGWnXLNCLRhr8pCllplKSUIQ4spJA1SSkDu2oWh9b4tk54lWE24STqcsDfYe711i4ewy4xW5SznzfKVKgAhEgLIHfHKnzpaw5pqy6xFqy2vrk/GJaCVEQvQkCSNPdTxgtgLRlpLVshKg0lK1hoSowCqSACdTzqOOChH8ls/kvLK+Ftt7En6YcTS9dpS32WmWcrYPnBj2DenLovP7wXf9I/Ypl/A9utWZeH2yj3qYSfrTW+4sm2sNukttNsjqnTkbQEich1gCmb2ohF2B8AsS9w800FZStgDNE5e16USJjeOdCcJwNNvidvefCC7mT1Cx1ZTlIahMDcghtXfFb7K4W1w2lxs5VotwpKu4hUg+NB+EMSeunrX4Q4D8Z6KUJSJLbsnROp05952mjFciuVUHeNMLYvnrF4XIbFo4VkFtRzyWlRuI/g/Hel/p5vW3bJjIc35T3Hm2vvozx91lmhpVugOZirP1gzRlyxCQQOZmTyqZYz8LvQEurlsHMlCUoQkGImEgE6E6maaME+BdbTpgboycCMUtFHYOEn6Kq/QOO4m0tyyUkklN3poR/ongdx4moLg9mbO4Q9Erb1QFaoUSCmCR5/VTeOJ7hWIpbdSgNtqQsIQkCCpoKnN6Z9M86MklyNbf2lRxXGEqyONOBPVKUpWZJgpI1HLXaN60XmOIgKbhSiNCZAg6+E7cqkXEfHSjmYRbtIhQlSVqMgHUQRtMeyv7C+P1tIyu2qHAPRUVkEJ7tN4rnX3fijq0tY1/MnxXQ2X1kbm7i7cEhrN8WiIE6CDm311ofi+GsM3Fv1AOVSkklW5IWB3ChbXGZTcl4tBzOMmSYABjLz1gaa1uRevXn5SlpttFsMxQCqSEfGHlBMDvrnlh+m67O3H5tTScvpUd0l2FumDEULwp1sTIcbGx5KT4VAFjWrBbXT2PIdZSllhkKzbKK1FJEHNBiZGgFDr7ouDCkqedzthSc4RmzFM6gdgakab13RaiqPJu92HeiLhc2i3nrxCEOLS2WCVAqGbOV9lJMEyj0gKXOI79p/iJhbSwpKX2klQ2lKzm1ppxbjdtOdYZdKjJbJAyjfKSAqYBA0qVYelNtcMvFRcShaVqiZMGTuBrWSt2BSK705XaV4ajKsK/KUzB/kq7qh+EqPXI1I1PM/mmmbizjQ3bItwwhpAcDmbMVKJAIg6aDX3Uq2TiUOJUrUA6xudCOdMo0hk/UunTjepXYdhYJFyjY7en7NRSB0eqxNhYubZpbrRhKwpQAWnRRCc5kGI7Q51l4z41RdtKZaZKElzPmUrXs5oEbD0tdeVM1hx7hrbTTSUXYS2gJ/g0HWNTq5rJoKNIFuis3bFu+ph1SgHGlZkHPBSTlKkkTBGgBn1RSXxxizrl3YISytLCLto9fmgKJKhljRR0Vr66Cq6RsMPzsfzSP7Sl/HeNWXbqz6ouJtWXUOOKUiFZgTJCQTMJNLpMnJvgpvSxZC5t2mCqAu4EkEaAJcM+0CtPCTBUpx54rT8bDTazACNIMGCT5+NJq+PbJ95SPjfg6TnU6tEqG4GRAkwqTrAMedd8T6RMOyKU2+865BygtECTtqY8PdUZQb/AEdEJ6Y0uZd+iCvBuKLXevZnSUArImIjPpy7qdeInAqxuiDI6l3UH+QqonwjxbZsrWX1O5ckApbkzIO3lVOw7GWbrCrpxgLDfVvJGcAEwgzoCanig0ty3myi8n0VVIGNmOGJ0/i39aljhVTyV2aWlNpdW6IJblKR1Tp1ggrMR5U0sJ/9NbT+Te3tUkcL3iWXGHlE5W3hJHIFt5Ma6bwK7I8P3POlyjLjfElxc9Yl9wOFh9xAGRISAOyFACDOh3nlQQXLrq0pHa5do5dfAkijXFfC76H3y2yt1Dr63UuMjMClZzJGmsjWgDlhdRBt7lJ5fEr9/ZqsaoSSts4Y1nacCFwIyqhKiRvrOu+lMOJvdXiiFgx8UyqRz+JSKC4fw1c3FwhPUuIBUMzjiVJSBuSSRsAKM8QpAxBSQpLiUNobJTqCUISkwfVSS3HhtQLu8gcUVyTmVpBgSZGvPSuRTMFegg89x4AAxXLrVKJzTqN8o5fVWtpnMEzAhPq9X+BUEqOqcmz5e3KQmBKe6STqPVTTw3c5MMv3BPZZKZgxKwoCJ8DSXfAnLyPrI9XOn68R8G4dcQtBacccAKV6LUkOASQddiaq/Q5YmfoUe6orUSYMiATOyDMbcvOnDijGkFWVM5klJPKc0wAdp01qUcJLuELSpi3edzT2kpgRHJZgAyO/vptvcOuFqSty4sbcTISt1SlpOnpAoiY8TSSjuF2A+JspVIzQNY3meWm9JlxIGu2vOm7EcFt0k9Zi2clU/FtpInadXooRe2VtmKE3jpGmpYRlMbah77KeIEgAoTtoO+uUcqLHDE7IuGlT+d2fcM1cHMMdTPZzDvRqPdr7qewmDq/bXkD/ABNdXGyNwUnuIj66+ZaI1ngJ9tfDXopoxwrhhfumkhKVpSesWlUwUN9pQMcjEeug2A1OWzTVu1OYKWnM7CvSzat+EAZpHlQu0hS+13QI5HbyiiGPXmd64ythptSoDbcBIydlPLbc+vnQh1nKeyQT4UoVycQfrq79GiY4euD3pufqUKg4FXzo3T/6cd8UXP8AXFCfAyN9qgnhwBAKlfBtAmSZzaRGpqYdW+AoKZdAIAI6pesa7ZffW/AOlp60tmrdNu2oNDKFFRBO5nTSiKunO4+atfSVRSlG/ck6dCpbsOtlWT4UgEQQEOEewCiGHvvhIBuboeaXfro0OnS4+atfSP3V4c6dnwY+CNfSP3U6i30ak+wJchbmrjlwruSQv7RXjC7VecgIWAEqgZSdSZnYCaPp6c3yP4oz9I/dXhXTu+P/AMRr6R+6s4y9DKO/Iu2IdbVGRZgajIqD7or2xaLCQAFRElJQod+07+qjp6en/mjP0lfdX0dPD8fxRn6SvuqSgyr4NPDqLhIU40wHHyIbzJgMo1+NUTtJIgSk9msNwwzZqS8SvE7uJzuhSm0RoNCFZzGuitxyroenh/5oz9JX3V8/H0/80Z+kfurO7F07ADFcUvLhRW4HACdEALCUjkEjZIHdQMWqwdGl95ORX3U9/j6uPmjP0lfdX8Onm4+aM/SP3UUbQI6w6Sfil7/6tX3V4ShcEdSv/hq+6nz8fVx80Z+kfur5+Pq4+aM/SP3Ud0bQhBTaqJ1bc+ir7q+m2WCYQv6CvsFPn4+rj5oz9I/dX38fVx80Z+kfurambQIBacOhQ6r9JKjHtFc1Yer8xen8hWvuqh/j6uPmjP0j91f34+n/AJoz9I/dW1B0k4Fo4P8ARufQV91M3BJS38KQ4FtreYU2hwoUEpmFbxoTBEyKYfx9XHzRn6R+6vn4+bj5oz9I/dQbZtIh3+FuIUUEKVoDmCSqfWPCviLNbigFIUkDchB+7Wn9HTw/80Z+kfur5+Pq4+aM/SP3VrYUqJ45ZEHstu+ZQrX/AJaufADRTw6oKBSequCQRB16w86T/wAfNx80Z+kfurPiPTc+8y40bVoBxCkEhStMwKZ28aDTYXR//9k="/>
          <p:cNvSpPr>
            <a:spLocks noChangeAspect="1" noChangeArrowheads="1"/>
          </p:cNvSpPr>
          <p:nvPr/>
        </p:nvSpPr>
        <p:spPr bwMode="auto">
          <a:xfrm>
            <a:off x="90487" y="1587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48425"/>
            <a:ext cx="1960104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5856" y="1467914"/>
            <a:ext cx="2520280" cy="400110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r>
              <a:rPr lang="he-IL" sz="2000" dirty="0" smtClean="0"/>
              <a:t>תוצרת כחול-לבן </a:t>
            </a:r>
            <a:endParaRPr lang="he-IL" sz="2000" dirty="0"/>
          </a:p>
        </p:txBody>
      </p:sp>
      <p:sp>
        <p:nvSpPr>
          <p:cNvPr id="8" name="מלבן 7"/>
          <p:cNvSpPr/>
          <p:nvPr/>
        </p:nvSpPr>
        <p:spPr>
          <a:xfrm>
            <a:off x="1475656" y="2236802"/>
            <a:ext cx="5370140" cy="400110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000" b="1" dirty="0" smtClean="0">
                <a:solidFill>
                  <a:srgbClr val="002060"/>
                </a:solidFill>
              </a:rPr>
              <a:t>לסרטון השיר - לחצו על התמונה</a:t>
            </a:r>
            <a:endParaRPr lang="he-IL" sz="20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79240" y="601524"/>
            <a:ext cx="6361112" cy="523220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pPr lvl="0" algn="r"/>
            <a:r>
              <a:rPr lang="he-IL" sz="2800" dirty="0" smtClean="0">
                <a:solidFill>
                  <a:prstClr val="black"/>
                </a:solidFill>
              </a:rPr>
              <a:t>פעילות 1: מכלילים – בשירים </a:t>
            </a:r>
            <a:endParaRPr lang="he-IL" sz="2800" dirty="0">
              <a:solidFill>
                <a:prstClr val="black"/>
              </a:solidFill>
            </a:endParaRPr>
          </a:p>
        </p:txBody>
      </p:sp>
      <p:pic>
        <p:nvPicPr>
          <p:cNvPr id="16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8533" y="1279843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00417" y="1298848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חזרה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645" y="251936"/>
            <a:ext cx="503281" cy="503281"/>
          </a:xfrm>
          <a:prstGeom prst="rect">
            <a:avLst/>
          </a:prstGeom>
        </p:spPr>
      </p:pic>
      <p:sp>
        <p:nvSpPr>
          <p:cNvPr id="12" name="מלבן 11"/>
          <p:cNvSpPr/>
          <p:nvPr/>
        </p:nvSpPr>
        <p:spPr>
          <a:xfrm>
            <a:off x="2987824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schemeClr val="bg1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schemeClr val="bg1"/>
                </a:solidFill>
              </a:rPr>
              <a:t>הפיקוח על הוראת העברית</a:t>
            </a:r>
            <a:endParaRPr lang="he-IL" sz="900" dirty="0">
              <a:solidFill>
                <a:schemeClr val="bg1"/>
              </a:solidFill>
            </a:endParaRPr>
          </a:p>
        </p:txBody>
      </p:sp>
      <p:sp>
        <p:nvSpPr>
          <p:cNvPr id="1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04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C000"/>
            </a:gs>
            <a:gs pos="19000">
              <a:schemeClr val="bg2"/>
            </a:gs>
            <a:gs pos="23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330113" y="1087571"/>
            <a:ext cx="2520280" cy="5293757"/>
          </a:xfrm>
          <a:prstGeom prst="rect">
            <a:avLst/>
          </a:prstGeom>
          <a:solidFill>
            <a:srgbClr val="0066FF"/>
          </a:solidFill>
          <a:ln w="57150">
            <a:solidFill>
              <a:schemeClr val="accent6"/>
            </a:solidFill>
          </a:ln>
        </p:spPr>
        <p:txBody>
          <a:bodyPr wrap="squar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יש מוחות...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/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אין אחדות באומה הנולדת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אין שרשרת ידיים אחת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אין כתף, אין חזית מאוחדת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אבל יש, אבל יש לא מעט -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אבל יש כתפיות, חזיות, ידיות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מפליאות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וישנו גן חיות ובגן החיות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אריות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/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בסדרים ונימוס אל תשאל לפטנט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זה תמיד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ובתולות בת ציון מדברות באקצנט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גרמנית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ושנתיים וחצי אוכלת האש בשדות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הארץ!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ואנגלי השלטון, אך גם הוא משתמש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בשיטות...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  <a:t>מתוצרת הארץ. </a:t>
            </a:r>
            <a:br>
              <a:rPr lang="he-IL" altLang="he-IL" sz="1200" b="1" dirty="0">
                <a:solidFill>
                  <a:prstClr val="white"/>
                </a:solidFill>
                <a:latin typeface="Arial" pitchFamily="34" charset="0"/>
              </a:rPr>
            </a:br>
            <a:r>
              <a:rPr lang="he-IL" altLang="he-IL" sz="500" b="1" dirty="0">
                <a:solidFill>
                  <a:prstClr val="white"/>
                </a:solidFill>
                <a:latin typeface="Arial" pitchFamily="34" charset="0"/>
              </a:rPr>
              <a:t/>
            </a:r>
            <a:br>
              <a:rPr lang="he-IL" altLang="he-IL" sz="500" b="1" dirty="0">
                <a:solidFill>
                  <a:prstClr val="white"/>
                </a:solidFill>
                <a:latin typeface="Arial" pitchFamily="34" charset="0"/>
              </a:rPr>
            </a:br>
            <a:endParaRPr lang="he-IL" altLang="he-IL" sz="28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870967"/>
            <a:ext cx="2550868" cy="5078313"/>
          </a:xfrm>
          <a:prstGeom prst="rect">
            <a:avLst/>
          </a:prstGeom>
          <a:solidFill>
            <a:srgbClr val="0066FF"/>
          </a:solidFill>
          <a:ln w="57150">
            <a:solidFill>
              <a:schemeClr val="accent6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lvl="0" fontAlgn="base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e-IL" altLang="he-IL" dirty="0">
                <a:solidFill>
                  <a:prstClr val="white"/>
                </a:solidFill>
              </a:rPr>
              <a:t/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אם כבד לבבכם כעופרת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אם אבלה בגופכם הנשמה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האזינו לשיר התוצרת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שאבו מתוכו נחמה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/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זה הדור דור ימות המשיח,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מנמנם ולקום מאחר.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הוא זקוק לנביא ומוכיח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ולפחות - לשעון מעורר.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לעורר אהבה וכבוד וחיבה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וקנאה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לתוצרת הארץ!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לחלב, לחצץ, לעוגות, לריבה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לגבינה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מתוצרת הארץ!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אם רצית מתוק מסוכר לכבוד חג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לך לבחור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מתוצרת הארץ!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אם תרצה מר ממוות לטעום, אל תדאג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יש מרור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מתוצרת הארץ!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יש מכל הזמנים, יש מכל המינים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הב כוחות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לתוצרת הארץ! </a:t>
            </a:r>
            <a:br>
              <a:rPr lang="he-IL" altLang="he-IL" dirty="0">
                <a:solidFill>
                  <a:prstClr val="white"/>
                </a:solidFill>
              </a:rPr>
            </a:br>
            <a:r>
              <a:rPr lang="he-IL" altLang="he-IL" dirty="0">
                <a:solidFill>
                  <a:prstClr val="white"/>
                </a:solidFill>
              </a:rPr>
              <a:t>אך שומעים יהודים ואינם מבינים </a:t>
            </a:r>
            <a:br>
              <a:rPr lang="he-IL" altLang="he-IL" dirty="0">
                <a:solidFill>
                  <a:prstClr val="white"/>
                </a:solidFill>
              </a:rPr>
            </a:br>
            <a:endParaRPr lang="he-IL" altLang="he-IL" dirty="0">
              <a:solidFill>
                <a:prstClr val="white"/>
              </a:solidFill>
            </a:endParaRPr>
          </a:p>
        </p:txBody>
      </p:sp>
      <p:grpSp>
        <p:nvGrpSpPr>
          <p:cNvPr id="21" name="קבוצה 20"/>
          <p:cNvGrpSpPr/>
          <p:nvPr/>
        </p:nvGrpSpPr>
        <p:grpSpPr>
          <a:xfrm>
            <a:off x="107504" y="3913116"/>
            <a:ext cx="1656184" cy="2816640"/>
            <a:chOff x="107504" y="3913116"/>
            <a:chExt cx="1656184" cy="2816640"/>
          </a:xfrm>
        </p:grpSpPr>
        <p:sp>
          <p:nvSpPr>
            <p:cNvPr id="22" name="מלבן 21"/>
            <p:cNvSpPr/>
            <p:nvPr/>
          </p:nvSpPr>
          <p:spPr>
            <a:xfrm>
              <a:off x="107504" y="4149276"/>
              <a:ext cx="1656184" cy="403200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he-IL" sz="1100" b="1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  <a:p>
              <a:r>
                <a:rPr lang="he-IL" sz="1100" b="1" dirty="0" smtClean="0">
                  <a:solidFill>
                    <a:srgbClr val="002060"/>
                  </a:solidFill>
                </a:rPr>
                <a:t>מבצע</a:t>
              </a:r>
              <a:endParaRPr lang="he-IL" b="1" dirty="0">
                <a:solidFill>
                  <a:srgbClr val="002060"/>
                </a:solidFill>
              </a:endParaRPr>
            </a:p>
          </p:txBody>
        </p:sp>
        <p:sp>
          <p:nvSpPr>
            <p:cNvPr id="23" name="צורה חופשית 22">
              <a:hlinkClick r:id="rId3"/>
            </p:cNvPr>
            <p:cNvSpPr/>
            <p:nvPr/>
          </p:nvSpPr>
          <p:spPr>
            <a:xfrm>
              <a:off x="190313" y="3913116"/>
              <a:ext cx="1159328" cy="472320"/>
            </a:xfrm>
            <a:custGeom>
              <a:avLst/>
              <a:gdLst>
                <a:gd name="connsiteX0" fmla="*/ 0 w 1159328"/>
                <a:gd name="connsiteY0" fmla="*/ 78722 h 472320"/>
                <a:gd name="connsiteX1" fmla="*/ 78722 w 1159328"/>
                <a:gd name="connsiteY1" fmla="*/ 0 h 472320"/>
                <a:gd name="connsiteX2" fmla="*/ 1080606 w 1159328"/>
                <a:gd name="connsiteY2" fmla="*/ 0 h 472320"/>
                <a:gd name="connsiteX3" fmla="*/ 1159328 w 1159328"/>
                <a:gd name="connsiteY3" fmla="*/ 78722 h 472320"/>
                <a:gd name="connsiteX4" fmla="*/ 1159328 w 1159328"/>
                <a:gd name="connsiteY4" fmla="*/ 393598 h 472320"/>
                <a:gd name="connsiteX5" fmla="*/ 1080606 w 1159328"/>
                <a:gd name="connsiteY5" fmla="*/ 472320 h 472320"/>
                <a:gd name="connsiteX6" fmla="*/ 78722 w 1159328"/>
                <a:gd name="connsiteY6" fmla="*/ 472320 h 472320"/>
                <a:gd name="connsiteX7" fmla="*/ 0 w 1159328"/>
                <a:gd name="connsiteY7" fmla="*/ 393598 h 472320"/>
                <a:gd name="connsiteX8" fmla="*/ 0 w 1159328"/>
                <a:gd name="connsiteY8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59328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1080606" y="0"/>
                  </a:lnTo>
                  <a:cubicBezTo>
                    <a:pt x="1124083" y="0"/>
                    <a:pt x="1159328" y="35245"/>
                    <a:pt x="1159328" y="78722"/>
                  </a:cubicBezTo>
                  <a:lnTo>
                    <a:pt x="1159328" y="393598"/>
                  </a:lnTo>
                  <a:cubicBezTo>
                    <a:pt x="1159328" y="437075"/>
                    <a:pt x="1124083" y="472320"/>
                    <a:pt x="1080606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877" tIns="23057" rIns="66877" bIns="23057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C0504D">
                      <a:lumMod val="50000"/>
                    </a:srgbClr>
                  </a:solidFill>
                </a:rPr>
                <a:t>אריק איינשטיין</a:t>
              </a:r>
              <a:endParaRPr lang="he-IL" sz="1400" b="1" dirty="0">
                <a:solidFill>
                  <a:srgbClr val="C0504D">
                    <a:lumMod val="50000"/>
                  </a:srgbClr>
                </a:solidFill>
              </a:endParaRPr>
            </a:p>
          </p:txBody>
        </p:sp>
        <p:sp>
          <p:nvSpPr>
            <p:cNvPr id="24" name="מלבן 23"/>
            <p:cNvSpPr/>
            <p:nvPr/>
          </p:nvSpPr>
          <p:spPr>
            <a:xfrm>
              <a:off x="107504" y="4875036"/>
              <a:ext cx="1656184" cy="403200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he-IL" sz="1100" b="1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  <a:p>
              <a:r>
                <a:rPr lang="he-IL" sz="1100" b="1" dirty="0" smtClean="0">
                  <a:solidFill>
                    <a:srgbClr val="002060"/>
                  </a:solidFill>
                </a:rPr>
                <a:t>מילים</a:t>
              </a:r>
              <a:endParaRPr lang="he-IL" sz="1100" b="1" dirty="0">
                <a:solidFill>
                  <a:srgbClr val="002060"/>
                </a:solidFill>
              </a:endParaRPr>
            </a:p>
          </p:txBody>
        </p:sp>
        <p:sp>
          <p:nvSpPr>
            <p:cNvPr id="25" name="צורה חופשית 24">
              <a:hlinkClick r:id="rId4"/>
            </p:cNvPr>
            <p:cNvSpPr/>
            <p:nvPr/>
          </p:nvSpPr>
          <p:spPr>
            <a:xfrm>
              <a:off x="190313" y="4638876"/>
              <a:ext cx="1159328" cy="472320"/>
            </a:xfrm>
            <a:custGeom>
              <a:avLst/>
              <a:gdLst>
                <a:gd name="connsiteX0" fmla="*/ 0 w 1159328"/>
                <a:gd name="connsiteY0" fmla="*/ 78722 h 472320"/>
                <a:gd name="connsiteX1" fmla="*/ 78722 w 1159328"/>
                <a:gd name="connsiteY1" fmla="*/ 0 h 472320"/>
                <a:gd name="connsiteX2" fmla="*/ 1080606 w 1159328"/>
                <a:gd name="connsiteY2" fmla="*/ 0 h 472320"/>
                <a:gd name="connsiteX3" fmla="*/ 1159328 w 1159328"/>
                <a:gd name="connsiteY3" fmla="*/ 78722 h 472320"/>
                <a:gd name="connsiteX4" fmla="*/ 1159328 w 1159328"/>
                <a:gd name="connsiteY4" fmla="*/ 393598 h 472320"/>
                <a:gd name="connsiteX5" fmla="*/ 1080606 w 1159328"/>
                <a:gd name="connsiteY5" fmla="*/ 472320 h 472320"/>
                <a:gd name="connsiteX6" fmla="*/ 78722 w 1159328"/>
                <a:gd name="connsiteY6" fmla="*/ 472320 h 472320"/>
                <a:gd name="connsiteX7" fmla="*/ 0 w 1159328"/>
                <a:gd name="connsiteY7" fmla="*/ 393598 h 472320"/>
                <a:gd name="connsiteX8" fmla="*/ 0 w 1159328"/>
                <a:gd name="connsiteY8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59328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1080606" y="0"/>
                  </a:lnTo>
                  <a:cubicBezTo>
                    <a:pt x="1124083" y="0"/>
                    <a:pt x="1159328" y="35245"/>
                    <a:pt x="1159328" y="78722"/>
                  </a:cubicBezTo>
                  <a:lnTo>
                    <a:pt x="1159328" y="393598"/>
                  </a:lnTo>
                  <a:cubicBezTo>
                    <a:pt x="1159328" y="437075"/>
                    <a:pt x="1124083" y="472320"/>
                    <a:pt x="1080606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877" tIns="23057" rIns="66877" bIns="23057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C0504D">
                      <a:lumMod val="50000"/>
                    </a:srgbClr>
                  </a:solidFill>
                </a:rPr>
                <a:t>נתן אלתרמן</a:t>
              </a:r>
              <a:endParaRPr lang="he-IL" sz="1400" b="1" dirty="0">
                <a:solidFill>
                  <a:srgbClr val="C0504D">
                    <a:lumMod val="50000"/>
                  </a:srgbClr>
                </a:solidFill>
              </a:endParaRPr>
            </a:p>
          </p:txBody>
        </p:sp>
        <p:sp>
          <p:nvSpPr>
            <p:cNvPr id="26" name="מלבן 25"/>
            <p:cNvSpPr/>
            <p:nvPr/>
          </p:nvSpPr>
          <p:spPr>
            <a:xfrm>
              <a:off x="107504" y="5600796"/>
              <a:ext cx="1656184" cy="403200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he-IL" sz="1100" b="1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  <a:p>
              <a:r>
                <a:rPr lang="he-IL" sz="1100" b="1" dirty="0" smtClean="0">
                  <a:solidFill>
                    <a:srgbClr val="002060"/>
                  </a:solidFill>
                </a:rPr>
                <a:t>לחן</a:t>
              </a:r>
              <a:endParaRPr lang="he-IL" b="1" dirty="0">
                <a:solidFill>
                  <a:srgbClr val="002060"/>
                </a:solidFill>
              </a:endParaRPr>
            </a:p>
          </p:txBody>
        </p:sp>
        <p:sp>
          <p:nvSpPr>
            <p:cNvPr id="27" name="צורה חופשית 26">
              <a:hlinkClick r:id="rId5"/>
            </p:cNvPr>
            <p:cNvSpPr/>
            <p:nvPr/>
          </p:nvSpPr>
          <p:spPr>
            <a:xfrm>
              <a:off x="190313" y="5364636"/>
              <a:ext cx="1159328" cy="472320"/>
            </a:xfrm>
            <a:custGeom>
              <a:avLst/>
              <a:gdLst>
                <a:gd name="connsiteX0" fmla="*/ 0 w 1159328"/>
                <a:gd name="connsiteY0" fmla="*/ 78722 h 472320"/>
                <a:gd name="connsiteX1" fmla="*/ 78722 w 1159328"/>
                <a:gd name="connsiteY1" fmla="*/ 0 h 472320"/>
                <a:gd name="connsiteX2" fmla="*/ 1080606 w 1159328"/>
                <a:gd name="connsiteY2" fmla="*/ 0 h 472320"/>
                <a:gd name="connsiteX3" fmla="*/ 1159328 w 1159328"/>
                <a:gd name="connsiteY3" fmla="*/ 78722 h 472320"/>
                <a:gd name="connsiteX4" fmla="*/ 1159328 w 1159328"/>
                <a:gd name="connsiteY4" fmla="*/ 393598 h 472320"/>
                <a:gd name="connsiteX5" fmla="*/ 1080606 w 1159328"/>
                <a:gd name="connsiteY5" fmla="*/ 472320 h 472320"/>
                <a:gd name="connsiteX6" fmla="*/ 78722 w 1159328"/>
                <a:gd name="connsiteY6" fmla="*/ 472320 h 472320"/>
                <a:gd name="connsiteX7" fmla="*/ 0 w 1159328"/>
                <a:gd name="connsiteY7" fmla="*/ 393598 h 472320"/>
                <a:gd name="connsiteX8" fmla="*/ 0 w 1159328"/>
                <a:gd name="connsiteY8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59328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1080606" y="0"/>
                  </a:lnTo>
                  <a:cubicBezTo>
                    <a:pt x="1124083" y="0"/>
                    <a:pt x="1159328" y="35245"/>
                    <a:pt x="1159328" y="78722"/>
                  </a:cubicBezTo>
                  <a:lnTo>
                    <a:pt x="1159328" y="393598"/>
                  </a:lnTo>
                  <a:cubicBezTo>
                    <a:pt x="1159328" y="437075"/>
                    <a:pt x="1124083" y="472320"/>
                    <a:pt x="1080606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877" tIns="23057" rIns="66877" bIns="23057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C0504D">
                      <a:lumMod val="50000"/>
                    </a:srgbClr>
                  </a:solidFill>
                </a:rPr>
                <a:t>שם טוב לוי</a:t>
              </a:r>
              <a:endParaRPr lang="he-IL" sz="1400" b="1" dirty="0">
                <a:solidFill>
                  <a:srgbClr val="C0504D">
                    <a:lumMod val="50000"/>
                  </a:srgbClr>
                </a:solidFill>
              </a:endParaRPr>
            </a:p>
          </p:txBody>
        </p:sp>
        <p:sp>
          <p:nvSpPr>
            <p:cNvPr id="28" name="מלבן 27"/>
            <p:cNvSpPr/>
            <p:nvPr/>
          </p:nvSpPr>
          <p:spPr>
            <a:xfrm>
              <a:off x="107504" y="6326556"/>
              <a:ext cx="1656184" cy="403200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צורה חופשית 28">
              <a:hlinkClick r:id="rId6"/>
            </p:cNvPr>
            <p:cNvSpPr/>
            <p:nvPr/>
          </p:nvSpPr>
          <p:spPr>
            <a:xfrm>
              <a:off x="190313" y="6090396"/>
              <a:ext cx="1159328" cy="472320"/>
            </a:xfrm>
            <a:custGeom>
              <a:avLst/>
              <a:gdLst>
                <a:gd name="connsiteX0" fmla="*/ 0 w 1159328"/>
                <a:gd name="connsiteY0" fmla="*/ 78722 h 472320"/>
                <a:gd name="connsiteX1" fmla="*/ 78722 w 1159328"/>
                <a:gd name="connsiteY1" fmla="*/ 0 h 472320"/>
                <a:gd name="connsiteX2" fmla="*/ 1080606 w 1159328"/>
                <a:gd name="connsiteY2" fmla="*/ 0 h 472320"/>
                <a:gd name="connsiteX3" fmla="*/ 1159328 w 1159328"/>
                <a:gd name="connsiteY3" fmla="*/ 78722 h 472320"/>
                <a:gd name="connsiteX4" fmla="*/ 1159328 w 1159328"/>
                <a:gd name="connsiteY4" fmla="*/ 393598 h 472320"/>
                <a:gd name="connsiteX5" fmla="*/ 1080606 w 1159328"/>
                <a:gd name="connsiteY5" fmla="*/ 472320 h 472320"/>
                <a:gd name="connsiteX6" fmla="*/ 78722 w 1159328"/>
                <a:gd name="connsiteY6" fmla="*/ 472320 h 472320"/>
                <a:gd name="connsiteX7" fmla="*/ 0 w 1159328"/>
                <a:gd name="connsiteY7" fmla="*/ 393598 h 472320"/>
                <a:gd name="connsiteX8" fmla="*/ 0 w 1159328"/>
                <a:gd name="connsiteY8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59328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1080606" y="0"/>
                  </a:lnTo>
                  <a:cubicBezTo>
                    <a:pt x="1124083" y="0"/>
                    <a:pt x="1159328" y="35245"/>
                    <a:pt x="1159328" y="78722"/>
                  </a:cubicBezTo>
                  <a:lnTo>
                    <a:pt x="1159328" y="393598"/>
                  </a:lnTo>
                  <a:cubicBezTo>
                    <a:pt x="1159328" y="437075"/>
                    <a:pt x="1124083" y="472320"/>
                    <a:pt x="1080606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877" tIns="23057" rIns="66877" bIns="23057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C0504D">
                      <a:lumMod val="50000"/>
                    </a:srgbClr>
                  </a:solidFill>
                </a:rPr>
                <a:t>הביצוע הראשון</a:t>
              </a:r>
              <a:endParaRPr lang="he-IL" sz="1400" b="1" dirty="0">
                <a:solidFill>
                  <a:srgbClr val="C0504D">
                    <a:lumMod val="50000"/>
                  </a:srgbClr>
                </a:solidFill>
              </a:endParaRPr>
            </a:p>
          </p:txBody>
        </p:sp>
      </p:grpSp>
      <p:sp>
        <p:nvSpPr>
          <p:cNvPr id="17" name="הסבר חץ למטה 16"/>
          <p:cNvSpPr/>
          <p:nvPr/>
        </p:nvSpPr>
        <p:spPr>
          <a:xfrm>
            <a:off x="107504" y="3299144"/>
            <a:ext cx="1296144" cy="648072"/>
          </a:xfrm>
          <a:prstGeom prst="downArrowCallou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b="1" dirty="0" smtClean="0">
                <a:solidFill>
                  <a:srgbClr val="FFC000"/>
                </a:solidFill>
              </a:rPr>
              <a:t>על היוצרים, המבצעים ועוד</a:t>
            </a:r>
            <a:endParaRPr lang="he-IL" sz="1200" b="1" dirty="0">
              <a:solidFill>
                <a:srgbClr val="FFC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504" y="1438900"/>
            <a:ext cx="3150111" cy="830997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solidFill>
                  <a:prstClr val="black"/>
                </a:solidFill>
              </a:rPr>
              <a:t>האזינו לשיר ושימו לב למילים. </a:t>
            </a:r>
          </a:p>
          <a:p>
            <a:r>
              <a:rPr lang="he-IL" sz="1600" b="1" dirty="0" smtClean="0">
                <a:solidFill>
                  <a:prstClr val="black"/>
                </a:solidFill>
              </a:rPr>
              <a:t>השיר איננו עכשווי ויש לכך ביטוי בתוכן ובלשון. הסבירו קביעה זו.</a:t>
            </a:r>
            <a:endParaRPr lang="he-IL" sz="1600" b="1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503" y="2628201"/>
            <a:ext cx="3150111" cy="58477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solidFill>
                  <a:prstClr val="black"/>
                </a:solidFill>
              </a:rPr>
              <a:t>האם לדעתכם, השיר  אקטואלי  כיום? קבעו עמדתכם ונמקו אותה.</a:t>
            </a:r>
            <a:endParaRPr lang="he-IL" sz="1600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David\AppData\Local\Microsoft\Windows\Temporary Internet Files\Content.IE5\ZWT2X41Z\MC900237558[1].wm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270" y="760821"/>
            <a:ext cx="759843" cy="65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hlinkClick r:id="rId7"/>
          </p:cNvPr>
          <p:cNvSpPr txBox="1"/>
          <p:nvPr/>
        </p:nvSpPr>
        <p:spPr>
          <a:xfrm>
            <a:off x="2359634" y="1012666"/>
            <a:ext cx="97047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000" b="1" dirty="0" smtClean="0">
                <a:solidFill>
                  <a:srgbClr val="C00000"/>
                </a:solidFill>
              </a:rPr>
              <a:t>לצפייה והאזנה </a:t>
            </a:r>
          </a:p>
          <a:p>
            <a:pPr algn="ctr"/>
            <a:r>
              <a:rPr lang="he-IL" sz="1000" b="1" dirty="0" smtClean="0">
                <a:solidFill>
                  <a:srgbClr val="C00000"/>
                </a:solidFill>
              </a:rPr>
              <a:t>כאן</a:t>
            </a:r>
            <a:endParaRPr lang="he-IL" sz="1000" b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C:\Users\David\AppData\Local\Microsoft\Windows\Temporary Internet Files\Content.IE5\WXNZ7GTT\MC90044149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989" y="2311797"/>
            <a:ext cx="316404" cy="316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David\AppData\Local\Microsoft\Windows\Temporary Internet Files\Content.IE5\WXNZ7GTT\MC90044149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356" y="1096372"/>
            <a:ext cx="316404" cy="316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TextBox 1024"/>
          <p:cNvSpPr txBox="1"/>
          <p:nvPr/>
        </p:nvSpPr>
        <p:spPr>
          <a:xfrm>
            <a:off x="5076056" y="188640"/>
            <a:ext cx="38164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rgbClr val="F79646">
                    <a:lumMod val="75000"/>
                  </a:srgbClr>
                </a:solidFill>
              </a:rPr>
              <a:t>תוצרת הארץ</a:t>
            </a:r>
            <a:endParaRPr lang="he-IL" sz="3200" b="1" dirty="0">
              <a:solidFill>
                <a:srgbClr val="F79646">
                  <a:lumMod val="75000"/>
                </a:srgbClr>
              </a:solidFill>
            </a:endParaRPr>
          </a:p>
        </p:txBody>
      </p:sp>
      <p:pic>
        <p:nvPicPr>
          <p:cNvPr id="30" name="Picture 12" descr="חזרה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90313" y="28962"/>
            <a:ext cx="432048" cy="432048"/>
          </a:xfrm>
          <a:prstGeom prst="rect">
            <a:avLst/>
          </a:prstGeom>
        </p:spPr>
      </p:pic>
      <p:sp>
        <p:nvSpPr>
          <p:cNvPr id="32" name="מלבן 31"/>
          <p:cNvSpPr/>
          <p:nvPr/>
        </p:nvSpPr>
        <p:spPr>
          <a:xfrm>
            <a:off x="107504" y="808251"/>
            <a:ext cx="1800200" cy="4708981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בסמליל (לוגו)  </a:t>
            </a:r>
            <a:r>
              <a:rPr lang="he-IL" sz="1200" b="1" u="sng" dirty="0">
                <a:hlinkClick r:id="rId12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2595" y="5192645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5" name="קבוצה 34"/>
          <p:cNvGrpSpPr/>
          <p:nvPr/>
        </p:nvGrpSpPr>
        <p:grpSpPr>
          <a:xfrm>
            <a:off x="611560" y="320495"/>
            <a:ext cx="1152128" cy="732241"/>
            <a:chOff x="217172" y="438310"/>
            <a:chExt cx="1453158" cy="1052508"/>
          </a:xfrm>
        </p:grpSpPr>
        <p:pic>
          <p:nvPicPr>
            <p:cNvPr id="37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Box 37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31" name="מלבן 30"/>
          <p:cNvSpPr/>
          <p:nvPr/>
        </p:nvSpPr>
        <p:spPr>
          <a:xfrm>
            <a:off x="3491880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/>
              <a:t>משרד החינוך </a:t>
            </a:r>
          </a:p>
          <a:p>
            <a:pPr algn="ctr"/>
            <a:r>
              <a:rPr lang="he-IL" sz="900" b="1" dirty="0"/>
              <a:t>אגף שפות </a:t>
            </a:r>
          </a:p>
          <a:p>
            <a:pPr algn="ctr"/>
            <a:r>
              <a:rPr lang="he-IL" sz="900" b="1" dirty="0"/>
              <a:t>הפיקוח על הוראת העברית</a:t>
            </a:r>
            <a:endParaRPr lang="he-IL" sz="900" dirty="0"/>
          </a:p>
        </p:txBody>
      </p:sp>
      <p:sp>
        <p:nvSpPr>
          <p:cNvPr id="34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2181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3" grpId="0" animBg="1"/>
      <p:bldP spid="3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C000"/>
            </a:gs>
            <a:gs pos="19000">
              <a:schemeClr val="bg2"/>
            </a:gs>
            <a:gs pos="23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data:image/jpeg;base64,/9j/4AAQSkZJRgABAQAAAQABAAD/2wCEAAkGBxQTEhUUExQWFhUXGR8bGRgYGCAfIRwgGx8aGBwgHx8dHSggGh0nGxscJTEiJSkrLi4uHB8zODMsNygtLisBCgoKDg0OGxAQGywkICQsMCwuLCwsLCwsLCwsLCwsLCwsLSwsLCwsLCwsLCwsLCwsLCwsLCwsLCwsLCwsLCwsLP/AABEIAP0AwAMBIgACEQEDEQH/xAAcAAADAQEBAQEBAAAAAAAAAAAFBgcEAwIBCAD/xABVEAABAwIEAgYECAcLCwQDAAABAgMRAAQFEiExBkEHEyJRYXEygZGhFCNCVJKxwdEVFyRScoKyFiUzNGKDhMLT4fA1NkNTY3OTorPS8SZVZHREReL/xAAZAQADAQEBAAAAAAAAAAAAAAABAgMABAX/xAAtEQACAgEEAQIGAAcBAAAAAAAAAQIRAxIhMUEEUXETFCIyYYEFUpGhsfDxQv/aAAwDAQACEQMRAD8AcuCMKtzhlu4u2acV1cn4tBUdTzUNT4ms2I49hzT6bb8H57hfospYak6ZtyQmI135Vu4LZU5gtuhCilSmYCkqykSdwSDl84NIGNcQpYS+3ZQ3cJVkdf6o9Y4pBKVw8TCjIMylIPLaprdicDfjnFGEWhyOsNF4ekyhhClIMTCjGX30JR0iYR8wUP5hr/uqaYPgbty8ppEFUkrUsmBrqpSo8Sdd9aduGeELcvKaSDeuJAK1khLCJkASApSlGD2dDFNoXYmu+BswziHDX7a4uEWIy28FaSw0FGRIy6x37mg7fSJhKiP3uUJ5lliP267vcH3do3dlKGVsPoAdatgpK0hAUPigsKClHMdD3ClXAeF2Vj4RaFT6mSUuWN2kJcOwPoSYGYH0PDStpQ1sZXePsKH/AOtVp/sWP++tp4nsQCfwQuNz8Vb7f8SpwcNaaS09nKrW5JS2rQqaVI7Kx6IiSJG4SdBRHF3DbgtmVEKyDlmA1nviK5805RaUTs8THjyKTyOq9B2/dPY7/glf/Ctv7SvJ4pw6QDhhSozlBaY7UbxC4HrNJOG36nSrMgJyxsZmd9x4ULuMaUhxR6tJMADtbDXbTx+qorJlbcaW3++p2y8fxYxUm3T/AN9Cmp4lsDp+Clf8K3/tKz2/GGHLClJwpZCZk9Tb8pn/AEnhSNguLl5RBSlGXuJ8O8eNfMKxkFzqykJEkJIO8HWZ763xsqu1wF+L4z0tN0759R8seMMOdBKMKUQDH8Db93+8rvZcT4c4jMMOjeAWmZMeSiPfSVhyoUpmEgNxGXxnccjpQ1niIwYbR2e9RH2Vvi5ZN6UL8r42KMXkb3solxxTYISVKwlYA1PxVv8A2lZLTjrDHVZUYWsmJ/gbf+0pUeuOutiqACsREyN43ofhiC0ogjRQ1IG0ch5/ZTwyycG3yieTxsUc0Uvtasodtxbhq1qR+DSkoiczLHPyWZrseJrD/wBqUf5q3/tKnJxJYJyMp111Jn1wK3YVeKcKgtCU5YiCdZnvHhU5ZMq3pV7l8XjeJN6bdjKOkLCpj8GL3j+BY32/Prbd8X4e2nOrC1ATH8Fb8/16k9o0pLgWEBcLMDlvzo/jwzMfrA/ZV55HGcUuzjw4ITxTk+VwPbHFuHqQHBha8vf1Vv5f6yuVhxthrxIRhiyQJ/gWP++kvDHs7HohOUZdDMx6vCh/Cl2lBKCNVQc093L30nxJaZfgp8ri141e0luVQY/Y/wDthH80x/31tebtLixuXUWbbZS26AFNNhQKUEyMsxvU7XfKDyWikQoSFZvrEU+YJ/ku8/Re/wCnSYss5TqQ3l+LhhjcoXs63OvCVwG8CZUoKIFvrlMKgyDlJ+UAZHlSDit9btKS6i4W+ptJDLS09oFzKT1hmVkBMbD11TejT/Jdp/ux9ZqavOzjV44MgLShkKvRCldiTr4KrtjyzycnCN/Rxw+V2rwdc6hp1epEBxcAD0jolKR4EyTtTjY8FNNsBli9uUtx2Qhbek89ECvTXBNspKU9e6qJMpcTqVbmAnmda5ucAtA5vhdykDvLce0t0JSZlGuj5w5wEuze6xF+8sE9ptxOYK0I/O037qSul8NC4Dzauqu0QC427BghQ9ECQYO8146QuKOrcRaWz7hbCZcMpUCTBSPR5QdjzqdqQSpROpJJJ7zTJWaTCaLi4vXLlaGwtTgC3mkDRWWQVpT3iSTH51abLE1XAab7S3QQgEagpA9Lw5UT6GUH8KJIPotOT5dn668cBW8vXZ2KNB9JWmu2gqeelC/Q6PEt5NK7P6+vAwrKUkk6iDv7qF4bepZkrCs6tT4RpFbschSxoVGO+l6+XqD7q58eOMlv3yd2TPPG9uuA4eI2+aVx36CvFjiqAtS1A5laeAA2AHftS+23JmBloxhOGB1xIklP50eQ76r8vjX/AEhL+IZtm62/Adt3HX5TbtFR2KuSZ56c6bcE6Nltt5Q6NTJzoM/XRl560wW2K1JSlxzZKZlxSRMfK79+Uil22xniC87bbbNq13kDTnPaM/V5UFgjVIHzubVrb362GOx4Byk9Y6CI0CUxE89d+dbU8HMIBK1qjmVKAHr0pauFY42nS8tFrA9BQQJ9eb7KnnGKMUe1vgXEJVKcuRaAT3dXqPXTRwxiqRHL5EsktUioYpw7Zqy9TeW6CPSzOJV3REKEc6HHh+2BGfErUDnCkzHOO3SJw1bYKtATepdaWNznVlJ8ggZdOU86bf3B4HcALtrkNZdSQ6DIPIhe1CXj427aKY/NzQjUWMVnwNZOdq3uOsAIkpcSoDnrlFAcf4OuEJOVOdAIPZ0Omux0qfXmHXGF3IUg9W6JKFoKVymSATuJI3GlVDgLpPRc/EXhbbdMhKx2UubRodEKOo35eNNLDF7k8fkTimourEK/xgIzNlpwKGkHLGnkawYfjCGUBPVqJ5mU7wNqtnFPB7FwgrAhehlJmZqNYphC2lEBKhrHaEc9aT4UKor87n1pt8bcGRzF1KeDpSOzolM1VODLtTuDXi1AAkP6DwbqRPNQSEnTwFVXo9P7x3f9I/YqihFbpE5ZcjTUnzu/caejb/JVp/ufvqVJUgYhftvHKl10AqPJIUpfq3T76ovCd8GMBadIUQm2JhIkmZAgczJqeYVwxd3anHA31ba86iq4ChOdUpICk7iI3po9nNk4Q/YhwYqAuxunkHQ5XHVFBG4jSR7Y8Kz403iaGIU43pOdUzAjymaSeGMWuGbtNs3claS5Cj6QIBA0BJj1RXbpPxt1dyGVLIbbGYJHOZ1OncKFOwNqhQtbPOtJkrJ5qMyBsZrvfMZQRGs8qYsHtkhsrEAzpHsrBjiZkAnTmPOqJkzT0QvZcQVrEsOe0Za+cFSfha+YXt3nU6+/2106IGZvXTpKbdyJG05RWbhS5CHrllchK1Z0AadpMhXMGII08Kj5KuDSO3w5KOaNmTFnYc5nTSOXfQC6XJMEnzpox5BS4rLGWIBHhz086WHQNtcvgJpcDVF/KTUmdbJGg5a1Yujbh5spClpSoxO3eSRyqY4O2kPNZOadefI8uVfojAwnqkZRGgp5M5Ktk06blFFzh7riczKes037coMRPNIHsqfXHFl2uUofdgnQBUDw2P8AiKu3SFdstWTqn2euSQRl7iQYM/J86/Nls2VkJGp95gVWFNE58hB27ujKlOueZcP31yReu7G5UB3Fa1e7aiPD/ClzdyENwRMFYI1EaTB796pdl0eW7NtFw0tbroTIbCl9WpMk5VAiAZ/k7UW0hVbJU09a9kuF1yNwAkD3gH31/Yhe2pH5Mh5hU6gq7J7tAo00YjgNnbnMba6UNiFBST71mkq/aGZWVBCdSAdwO41lTAj2L9alAOKUoxGqiox4FROnh419uClRJAykGRl0iNdIO/OvOGsdf8WCOtAJQD8qNSn9KBpvvXwuSmdZ5g7/AN1ExWOiDjZxxXwK5WVEJ+IWrUmMxUlSp1ITlie40d45wNGrnaAMzlI35GD/AI0qC5ltw40soUD2VJ0I0jQjwJFfpDhTHUYjaBwDtiEuA8l5QVbctZ5VLIq3KL6kQ65a7ROkZSNe8d9Ufo7H7x3f9I/6dBOkDDlNqEJSEwZjz+qjfR6f3ju/6R+xSR3Kt2kF+GcUNrgDVwkBZat8wSTAOvMjaptxPx1c3bcLIQkk9hBVGkd51qgYOB+5xvMCR1AkAgE9od4IFYcT4etWLFt5DcrUAfjFZozQfkgD3U6rv1IzbJlwS+Gbtp5Q7HWJbKth8Ye889Ke+m3AllTVy2kkJBQ7A2A1ST4b1PceuVu+kqBuAAAAeRHlVd4H4wbxG1LVwptt4dhQzRmEaKTm0Ue8a009nYIu0TPA8Q7GVYE7JPd513xNzQc9YMVx4qwVyzfIywjcEbRCQTznWhv4RURlA1J8/X66NXuTaGvoZdi9dEaG3c1PgUmgOMrW1cJdEApUVbHUA/caPdDjkYlB0llz16pNY+N2B1yjJ7Wae71VnyPdU0EsaZS3oCpQIzDL3GTFIrr2ZR13Oxpm4fvC7agHVSMyDr5ZSZ8KX7i2hfbjlr/dvXJhWlteh6nkyc1GXqbMLehSRlKoJ2PhV84NvUraCUn0QN99+dQOwaSUkgJVHI/+RVh6OkjKFAnVMQdY1NUkcF7jbjWFIumlNOTlVIMRzBHPzqHcF4Ayt51ang2028W0qVlEhBUJkwJOmw51f0HWvzdgVkxcJdQ+twqSpzqbdqAp4lS1L7SkqCQkJTrHfTx4BkRecKvLVIS20+0o8gFpJPPYV5xnF7VvsPvsoJjsuGfHUSDyr858L5RfWimUKCS+2kAmdFEJOsCeySdqPdMTKE4irL6WROfWY0EfbR0b0DVsa+Lb2zzktvW7h10bY05Rr1hpLdvAomGmxHMA6++i/Ctglxp0psDdLbTmWr4QW0tp7RBygdokD/l8aAXJSdUgpE+jMxz0MCd6olRNo8ONqbIIlKgQQRyI1EUUxO/Fx+UQlDghK0J+V/KHhBA9VZLh/O3M9oaR4Vywy3QpXxrnVIIMLide6mMaQxKApJ038j3fX7KpPQA8Qq9b+TlaWB4y4k+6Kndk1l69rNIASUqA3E7j1EVQugBo9beqjTI0Ce4y4Y9lJP7WNj5N3SwVFaQnXSD/AInWu/R2f3jvI/8Akf8ATrz0t26Sto6lWU/KA2g6AjWvfR7H4DvI2/KP+nUY8FV2EuH0g8PMzt1KJj9MV24t1w1uNIyx7IHurhgKSeHWgP8AUJ/bFd+Kx+97QPcj6qbv9iZOP0QvF3QXNSIynb6orW1bhOHNymVP3CgnSfRCUACheJLTmUTsJG391Vq5wQMowpspSZWlUHXVWRZNUm6ROK2CvShjrTDAaWhLjqwSlK50AUJJiI9tSppsLOZQSnSQAJ19tOPTIgqvGZ26v7ZpOeOXTYxQhwaXIX6OXMmKMwQkkKGvdKRHrojx9o4vecyhB18qVeGbwN31qtRmXUJPrUkVQOk7DYUogaqKjM6f3VnyjNfSIHAz/afZVAzpBSDp2hIMa66GseKyCBvy3PL1ePfWXC3+quWXOSXE5o2iYVofCi/GCQh9SE7bjxBipyjWX3OxS1YfYx2L2sGcschP11UejDEk5imfk6SIO5qQ2xKtPqpt4Svi2rftJHIanzOxFGS2IPk/RDZ2qEW2BpXbXQy/GW107l/OHbzJI9lWvCrnO2k94FJRbQzd4kxA+MbQ8gxzUHc0/RFLF7Gnuid8FMFWK24XmPV5nVeASlWp8JNCeJ7tL17eOLV2lOkJH8lBKU6cpAB1p+wHC7q1L1yllDmdpSQQRmTIA5kdnSpyp1tSns7K13ClqlU+icxmAFRPLY1WLt2S6GbhLhZ4th+2dWlahBU3GxOo1B7q7YjwAtapWtYI/OAHiY0Fcuj3id2zlDvoaAiJIMk9/PX2UycccbANoLP+kBKVZRt7dKVt2brkmWNWaWpHupfMnQURvr1Tmq1STzNdGsNUhhN0SjIVZUJntZhJEiIy6EzPKqoyR0ZfCHABpkZCTPMmCRVh6DMMW1ZvOLSUl50KST8pIQACPDMVUgdHvBLmIuFxwlFuPSUkgKWTmEJ0MQQZn1Vd3nGrVlKQMjaBlSkDYJGw++pZXSorFdkq6VXwt30EHKCAooOkdxop0crnA7w7fxjQfoUp8Y4+091hSlYAkT3TPKaa+jT/ACFd/wBI/YpY8BXAX4cXl4eZMTDCdP1xXzjhU2LHIKCY+iDX3h7/ADeZH+wT4fLFeOOVRY22wMpH/L76PYmTghzdipdwhon+EdSjbkpYSfrq+cV5fwhYJy7KIHhER7hUx6M7UPYqgHXIFrOn5qkkeWtUriAg4nZydQTA79pijke9Aj9opdKJKr5IBjKgePjtSVfpyrKSJBSNafeLmP3wPys0QN9kj76SuIHR1kgAR2SPKfuowElyL9mqH7dRgAPIOv6Yq9dIzKShRUNIVzr89YkJTt66q3GnGxu3FW1uEhA7KnDJKyofI1GVI11UDrRmnaH/APJL7lOioMjl74pgxm3VcobcaSFwgSUmVTJkEAU8YF0XtqbPWLXr3ZZ94rpiXQ62ZW086lfIdnf1JB99LNxbX4KYpuKarZkl6opMKBSe4gj66L2L0TqRppA1oviHDt9ZrIym4QN0uJKkke2dPOs+BOWdwVZnfgjmX0XinqiTIhCgE5f1u/etJt7h+l8FC6OuJtVNLPdBzDfWunSrbLQ/bXSTDcdU9HMZ05df11Ul2eH3Fv8AwjK2xoc+UqSY55kdk+Yqi2lwMQtHbR6EKcHZUNYMSFCZgggGpp7i78M346i8l0t3LbDAEpIbCyAAJ0IjeedT5DKEOquBjFkVnQgpaSTrrICtDOsxRzgjjFTcWWIIDTyNDmPIgETJM77gxWjjnCMPurZbjfUhaTIW3l3kAg6T/wCKdbbAfAicLP8Awl+8W4E5Etzm3BVqAQYG8Glqyfz2K84ktvDJPIKQSQPWkGsn4YWljqkkBJOu+u8bHxrD1hKQgHsgyZMCdpPLaq6RKN+FWfXE5jCEJUpR8gT9lc7vDi0hCiMq1pzQRqBqAJOs6U7cHcOm4BSAr4EghT7ykx1hHayImAUmIOihCvKgHHGKC4uHFpggkAFJ0gJG3hNZO2bguPRakJwm0jmgkx3lRJ9c0gdJHGKnVdS2SEyQqFwUwfLX208dF682D20GISoEjkQrWonxIiLhzKoOSolQjROuwBM8+dSq5blJOqBtyue8QdtTqPla/XVe6MtcCu/6Rr+pUi6gBsKE7xofXVd6Nv8AIV3y/jH7FN0PVBXAVEcOslMZgwmM205xExyrnx+pX4PtzoCcmx0HZ1ivmEmOG2zoYt0/tiuXGrw/BdupQPydthA08/VQXP7JZeBY6DETfXKvzWd/FS/7qZeICfwtZkRovmeR0NL3QF/GL7n2G/210U4kcjFLUmYDg+v6qE/uN0jtjEHFkAnfQT4pikrjS0KHXdNQrbz/APNMvF98G8VZUTHaQR5EhNCukNzNcKUCO1HrnWjDlE2ICmpBjT/BrZbXBSQvWYB8/PurMVdnTw91aLZ4lJGuaCNOY7vbVmEtHC/FbUBJcQdpkxuOVN6caZy5utRA55h79dK/LrjigdJGvsP2UXwsvALCMxQpQKuzpPiTpyHsqLxsZTaReMQ4qtRu6gxvr6vXUc4xsmHXMzWpJ1Ce4jSaFNspWtQcWkbyBKiP1UbGnXDuGbrQ2VkW9B8dcEEn9EFZCde5PdSpaQNuQl2WGXzQBYD6ABJBUUpnyUQk0QtuLMSZVJdt9NwrqlHTwSZ94p+tejdx8zfOlwjuXPq9GBRmz4Bw5Ew0O4do8pnnR1LtDLUSvHuLfwihCLtltLmdP5Sxm7KM0KBbMz2VKO/IaUExbCWWyrqLsOJ5DKtJPmnLFXG44aw9CSEoQmNiDseR5ju3mlfGsOtEJhQTmPykgidj5A+QplNAk32SRm2an4xbg/Rbn66N8PXNhbvJccQ67lUD2wYEc4TAPkZrPiFqJOWTHcZoZc2iwTVORVIq/GHGCb1kt2K0qTEKR6C+RgJJBIgHapK+0RMpIPjp7uVeLIqDiShWRwKGRUgQqdJJ0HITt301Yg0XwQpHVXSBLrRGX1ga6QRzoJaWNL1HToExiU3Fsco6vKtAnVQUpZXptAKk7d4ob0mYKGrnrSSlLilHsRy12juP1Ul8L4y7YXaHkAynMkpicwUNRqe8A+qrJ0gstXuHs3TZlA7aDHyVAyCO/QVOW0rHe6JJixUtCQXEqSkHLlkaaekNiapHRp/kK7/pH7FTLGSiE5T2tiFb98Cqf0bj94rv+kfsUEth27RssBPDCY0/Jhr+sKwcXQnCLMEGBEjv03orgoB4bbBIH5ONTsO0K+8XBo4YykuNxlQJzCNht6xRjz+yWXgTegEkXN2k82kH2LP31247uFpvG1AwpCwoe2APdXPoYcbRfugOIOdgj0h8lQI+utnSW0hD6l9YILYIAUNCCRWmrmBv6QV0gXBWtt3LqNj3QR9tY8cd61ptagc2RIJ8tK0pfRcIyKWjMkjtTA1M8yY2rjf2wgIzoIA5HunxrImxXaSIUY0+qjvDOAKumFFKktltSiVkaZYG8b6z3mhT6EwkJUJmTBHnVb4H4RQbdh51wqSRnS3ACdYMqBnNsKbI3RXG1e6sReHuCnX1ktIStA3UtRSJPODJI8IpvtOixySXroZfzG0ED3ETTtiGLttDKFIHrFK2JcWZTumDABnefXUnNvgNRXIcwzhmytQCllBUPlkSTO51miqsXbAOu3KKmNzxQZJCpJMAZ+6lrEuJHHZSglOk6Hehpkwa0uB+xnpLZakDMTqOz/4pJuekpbiYbzpMnc7zr3UBYwkDP2hOmh5b1yuMKB+VmVt2duVUjjiI52drnja5IKST5z//ADXj90TiwVOagQN5MnuEcoPtFY14dDSSYzTtz5nWsZsyTqYJ7h5VTTEFph3D3UrUADGbmeZmjYwqUwUpUe8Hkdf76WsHaUFJBKRl1mNTtvT3gmQI1UpISICWdz5jn7qEkwUTzHMKW0ZVGg3Tz+40cw+7Nw0XUkm8tkZnCf8ATMg6yds3a5g+jvTnxbgbZYIGgCZERyg93Puqe8MX4tLxlcAoJyOA80L7K/cZ9VFboZPpmLECHfjUaBR1Hce766fehviQFTlhcEracSOqCtQkjsqSNJAIKY7o8aV+MMP+C3TjjQPUPHMkERortjlEa6UAWChSVtqKSIUCNwQZG3Oa1WhoumPXFmCfBYYJBMSlW5I1EnfkOZpr6PUxgd2Jn+Ma/wA2Kz4q4nFcP+GpHxrQUFtpg6pEkDcid9e4Vo6PHM2B3hgD+MbfoVJFE+jbhX+bSP8A640/WofxeyFYdbQkbJ5D80Vvwz/NlMfNv61ZccWVYTbE8wn3CiuV7k8pFcPvSxcIdTpkVJjuCgSNPAVWumDCELQ1cNiRlPogQQqFAzUefSApUd/2+NVvo5xJN9h7tk4sFxucvIltYgEaQSkiI8u+nyx7RluiVWrSkOBIkefgDHnvRe5ttlayEye7zry9Zll3K6nKtB1B5aSIgxrJ3NNFkloJC1EFShMTyPgOVZvsVsBcG8JuXrwSUuJZSAVuRAiRpKtCTB2nY1YcaxJCE5EZQkCAByA2A9VKbfE2gQmMqdhtvzoHi2KJkyqTJ/xAFSlcmHVsc3nCoqO55EnxNDbhoHNA35ztXx6/BMJM+rauDjC9eZP+OVMo0LZidtwdxMeFfGUKnQEbe4/bRuzwla4ASTI1gUSRg6W5C1ZduYnSms1i8/hoJClAgkCfPnWRy3SNgQPKj2JOshWi5Hn40DcuEqMDXyE/bRiBAq4T46V5bbG8x5V7umF80LB/RIrOFQTp7RVKHClmyJgqA8Rz8PXTlwsIUYMEnUA93KkNNwYEco0o/hmKhGUgpJJ5zoftpJoUc8bRpGWQQTmJHsGs1IXGiCR3Df1TT7i3EYWgpSQdI25mkpdvuT3cqGNUtwp7lI4ks+twqweIlRaAJ8gB9QqYuMFM8tdqtV3axhFkyZCg2kx3EifqNS/G7feO+tBhbqQY6J8ZLN2WFat3Q6pQJ5kHKRyzcpPfVM4Qw9dvhF8y4AFo68EAQNWgrTw1qCtrKCFJMKSQpPmkyPfX6Vbv03GGXVwkgh5p1U/zeXbltQnsysXYEs1kcLgjcWv9asOLLnB7VXKEnu151rt1RwtP/wAX+tQ3EAVYNaxqSJCSZiI5zWgr/qTykfvR2lGOZ1HrrrhOLuWrzbzJyrQZg6hQ/NPmNOVZ7l051QdCT91ZFHxq7BAo3ErjOIFV3azlQn41pRAUjLsSn5SSJ1T3GgabrQFJB7OkAxFAMMunmVhTebbUDYjUQRrI8DRNBDi5yPNqV+amUg77d3lUnGguLb2O9vdKBVHMcxpX02meS4oI1mSqPP7K1X+CqZOq1HySOe3ORXErQnMOrUo8sxj186mssXwX+TyL7tjSyWEycyyI+SPvo6wtKkksWrq/5SwY8OYFKKsSJ9BpCSI1328xprWhOL3ClwpxcyNEmJ9kCg22D4KXLHBnDsVdENNobB5yhH1kmla5wm5N2q2dfQXUEBRBJSCY0mBJAOtVDhC8btbRd28lUNpKlHMVEiQNATA35VKMBv1m8S672lOqzkz+eoH3ToKMeCWlIqGF9EluBN04tzTZCsg9cCT6jWy+wGxtEqLFu0hY1BIKj3bqJpzuXhkJnccvKppxXjORREaRrrv7aRSbYZ0lsI+O4kpbmp1BSNPdQ7iHCClKXQPS9L1gR9tc2Xs9w2jkVp1Pqpt4pbSluCNIAPsEfVV7pojwTZsRGulbGtANYOuteXGgFR664F/TQVQfk7bjUiKJ8LYebi6YZA0UsZvBIOZf/KDQUrqkdHODFhhWJO/KSpDKZ11gFfcNlDWkk6QaGfi68QB1aTo2AkH9EBI+qpTijveqZ19tMmO4oVyDoVK7+/X6qTr64k+H3SKTGhOWZUHtCr9wSR+5zT5u97YXNfnxver30eKJ4bXP+quAJ7hno5C0T1bKjhaYn8l2PPtUp4liBOFW6QYnQAaR76am/wDNU/8A1PtqXt3ue1bbJEJG3PWKONf5EzcCw4dTtzohg2DF1RKyEtoTncVtCfDlPdMa0MdVBPKit1bONWzLUFKrlwqPilMJRp5rUfZ3VVugRTdJGyFOsFbazbW6SAlPylnmSRAJnnXvAuHru5zKacUlpOhfdcUhuREjMAdda34kz8czYtnRZS33ntqAJ9QM1Q7m06tgM2rRfetwENtzCUhOilLKoQSVFWk5u0I0E1ywyNq32dWeMYPSuv8AJPsReu7IhN6nr2jol0EqSrvKFkAKIB2I5b164gsAgJjMsqBM8hsU+cj6qblIt1lQW0W7e6SiT12ZIK4LahlVmbUkqOhjNqDNKWGFa7RTS05XLdwtKHcQOf6wUPVUsiqpr9nT42V5E8cv0LTWhO2o5/ZR/hfByu5bTqRmmZ00E66UJW2lBVtqPHfw10qmdHuFIJC4JKVQNTHOquWxyzNPSw8GcJbt0wFPOISQOSQFLJjuJRFINphC3bNDjKSXrclSkgSVIKu1ECZTlTHKCaMdLz6nMSS0gSGmEgD+UqVEHxAPvp+wLh5TTbSkAgpA9fMzrRvTFEZc0LmFcVF1vLmAy850IjQzOp/upLxnE8wVsSR3f3028a9G+YqfsVKzklS2CflE5pQVEQJ5a76VNsTw66aJFxbvIMfKQoe+IowirtCOLs0cKIm+aJ2QSvXbsg/fTDxhi4MgQTM+Ee2lCyvChJCArOZGgnQ+qa+CxuXToy8o+DavuiqNb2ZxbMzr0k7bVm7vcKY8P4KuVK+PAtUEem6U+wJKgSaasIYtLIlVuFPO7Bbk+5MACT3zWlNRHjFvZb+wP4U4G0TcXvYbSQUskQt3u0UICJjvnXaKL8X48p0wBlToAlOiREmAO6aCXnFTjigRClCYRBJJHlQbEblwAqcTkziCD9Q7tqR7vcDjJq6dHO6WVEz50GdPOiAt3VCUtrIOxCTWa6tHECVoUkTEkU6lHixliklbRmbOo8K/RHCVr1XD6kEQRbvE6RqUqM++vz9h9v1jiUfnqSnx7RCTHjBr9PYk9NnfpAGVtDqE6jYNA/WaXJ0gxFywaSrhgJWsISbWCtUwnXc5Ukx5A1NLfhZ1NsLhCmLhlPpLt3CopB0BUhaUqGojadNqpNm0V8MBI3Vax7TS90ZYeA/1Ch2HmSFJB0Vl7Q05EGdfE0YWk2Jka4ZI7+2yKI79j3zzHhFNeJ3Kc+GuOSEJTCjE+ioe3cUKxezV8GaUQDlKkzOsJjx8a1sWZurAZCC7bKWopnXIoAnTvlM+U1SSuIIy0tP0PPD13mxK3cJM9e2JjfMcu3nVFs8dW1dXCCpQT8IWTA8gIjcwBUTYulpUFJUQQQUnuIMpPqNUm0SrEQhdq6315QA6wo5XM6RCnEHQKSdDoZ1PdUXGkh523ZquA2WrRpABeKkIUUzBCVAIEmCYnSfGsuEqSXMTUSci7w5YEkjM6VeWhT7a9QnDVZn3Ev3p7LNu32iys7LWQcszlgTMnbevF1afBGUMIUnrCCp0ggkL0zE5vIbdxqObjSuzo8OLUnL0QExDKFRyAjtQNZjSd5qn9FbBCABMFeuunrB1qT27+ZXZ3nTYSR3ADWrB0aLhBMlSQSc0HkCTM/ZRapUTm7YqstC54juQoSlKz/yoSj66sZGUAbCo1wBfA41dk7reeg+GfT3CrFiRhI862TkRdi/jl+ptYiTJ1A7u891KuL8VuhCkqKFpk6LSFDTzFaOMsWCQOcz6j5p1jSpbiGMk7aTy3Hj7aOOJKV9B9ziAtrlFvapMaLTbtz+zXv8Ad9dJ9J8pH5qUAfUkUjv3pJOpFZlXKjzJNXUEamHr/HVlWeStWvaXv/d/dRbAr3rUjKCMpCTPMwDSMV95pr4QeShpalkJHWTJ/RFQ8mC0Hp/wyWnL+gbw7cJD3aBK1KhBGwknN9lEuKwAG82ozjN5dqY9VcuEsKCk9crNIX2IPdvPt91d+ME6NiPlD+tU24vOjpjGcfElffH9To3xOylISlK4SANvV31941UeoSP9oPqVXPHrZDdkciAkkIkgamdTJrtxwPikf72fYk1OKi8kZR9WVyTyfBnGbukv7nzouwoO3fXuCWrQde5+rOUeOomPCqpwvi3wrCb+426zrzERENJT9lTS2dVh+FKCyW3sQUcuXfqm05RmPyQVLJEcqeOjIj8AXcD5xt+hXZPd2eIglhoV+5lOQEq+DCAkSZzcgN6AdF6nBethxtxKghZlxBSDoNpGpjlThwavLglsQrLLSEz3ZlhM+G9D3FlV+bUO/GtMFSe2e0XijVPOUoQZP8ujF7NCTW6ZJ8UtHE2zQW2sZ3HAElKpk5YAETNAcJvXbVwKyuJkgHQifCCNfLzq/XdsG7i2F08gKPWFrrF7uDqkICc3OVzprtX9i2DtgMrv7hLaWnkON9a5AU4hK4SSoRHPTXSnUthIr1RJr7hdu5Uy80hVu2peR0ZFHISQlCggwSJOu0AUE4qwFzDros9YVEJCkuJlEhQkc9NOVXKzfbWpKEYgw44owlKX5Kjv3Sa0Ynw2t1Vsl1SSlDxVCjOY9W4nKJGvpT6qze40W63IbgzS0ILy0KW4uMi1JKimJkiQZnTXcRpXm7xWcyiAonnMEzzgV+h04Xcc3PVmOveNtqG4Pw04w49BbBWoZImQjUzEfnGO7QVzyX1Lu/7HXCaeOXVdep+dWrnJJzQQfzBp3biqZwZxYzbhba1aKBEhJ3KVQYA5yPZT3eYfN6FLU2FNMJgqMSpZWJ21gD31qNquR8e0fJf1aUdSlySyQarTb2vgjXBWIoRiC1g6lxwggbySdZ8KsmNYv8VznmfPupY6VrV1vDHlKI9NEETI7aedQ5V26dC65His/fTOGokrY+8ZYgkLhavSkjWPDYedI11cAzqk+VWDouwst2hcJQtdwsKGeCQhIhI11mVKPqFOHVqBgtM5vzSgT5RTx22E4Z+aSQTpG3fXgqHeKvPHeDdfbMMltLRdukJzhASQmFFWv6INGWmUMoS0lhhSUJCAS2kk5QBO+s701jWlufmsGe6vfWRpOndPq29VWnpTtZw/S3bQsvNBORoJUScwid9dKNscMtJtU2qrZlQS2ELcDSSsmNVBUbzsTWsKlSs/PyH1gQFqA7go10bdUpSApZPaG5nmPvNO+A8DPM4qhi4RnQ2C6TlJS4lIOXRQgyRqNaeuJOGWnXLNCLRhr8pCllplKSUIQ4spJA1SSkDu2oWh9b4tk54lWE24STqcsDfYe711i4ewy4xW5SznzfKVKgAhEgLIHfHKnzpaw5pqy6xFqy2vrk/GJaCVEQvQkCSNPdTxgtgLRlpLVshKg0lK1hoSowCqSACdTzqOOChH8ls/kvLK+Ftt7En6YcTS9dpS32WmWcrYPnBj2DenLovP7wXf9I/Ypl/A9utWZeH2yj3qYSfrTW+4sm2sNukttNsjqnTkbQEich1gCmb2ohF2B8AsS9w800FZStgDNE5e16USJjeOdCcJwNNvidvefCC7mT1Cx1ZTlIahMDcghtXfFb7K4W1w2lxs5VotwpKu4hUg+NB+EMSeunrX4Q4D8Z6KUJSJLbsnROp05952mjFciuVUHeNMLYvnrF4XIbFo4VkFtRzyWlRuI/g/Hel/p5vW3bJjIc35T3Hm2vvozx91lmhpVugOZirP1gzRlyxCQQOZmTyqZYz8LvQEurlsHMlCUoQkGImEgE6E6maaME+BdbTpgboycCMUtFHYOEn6Kq/QOO4m0tyyUkklN3poR/ongdx4moLg9mbO4Q9Erb1QFaoUSCmCR5/VTeOJ7hWIpbdSgNtqQsIQkCCpoKnN6Z9M86MklyNbf2lRxXGEqyONOBPVKUpWZJgpI1HLXaN60XmOIgKbhSiNCZAg6+E7cqkXEfHSjmYRbtIhQlSVqMgHUQRtMeyv7C+P1tIyu2qHAPRUVkEJ7tN4rnX3fijq0tY1/MnxXQ2X1kbm7i7cEhrN8WiIE6CDm311ofi+GsM3Fv1AOVSkklW5IWB3ChbXGZTcl4tBzOMmSYABjLz1gaa1uRevXn5SlpttFsMxQCqSEfGHlBMDvrnlh+m67O3H5tTScvpUd0l2FumDEULwp1sTIcbGx5KT4VAFjWrBbXT2PIdZSllhkKzbKK1FJEHNBiZGgFDr7ouDCkqedzthSc4RmzFM6gdgakab13RaiqPJu92HeiLhc2i3nrxCEOLS2WCVAqGbOV9lJMEyj0gKXOI79p/iJhbSwpKX2klQ2lKzm1ppxbjdtOdYZdKjJbJAyjfKSAqYBA0qVYelNtcMvFRcShaVqiZMGTuBrWSt2BSK705XaV4ajKsK/KUzB/kq7qh+EqPXI1I1PM/mmmbizjQ3bItwwhpAcDmbMVKJAIg6aDX3Uq2TiUOJUrUA6xudCOdMo0hk/UunTjepXYdhYJFyjY7en7NRSB0eqxNhYubZpbrRhKwpQAWnRRCc5kGI7Q51l4z41RdtKZaZKElzPmUrXs5oEbD0tdeVM1hx7hrbTTSUXYS2gJ/g0HWNTq5rJoKNIFuis3bFu+ph1SgHGlZkHPBSTlKkkTBGgBn1RSXxxizrl3YISytLCLto9fmgKJKhljRR0Vr66Cq6RsMPzsfzSP7Sl/HeNWXbqz6ouJtWXUOOKUiFZgTJCQTMJNLpMnJvgpvSxZC5t2mCqAu4EkEaAJcM+0CtPCTBUpx54rT8bDTazACNIMGCT5+NJq+PbJ95SPjfg6TnU6tEqG4GRAkwqTrAMedd8T6RMOyKU2+865BygtECTtqY8PdUZQb/AEdEJ6Y0uZd+iCvBuKLXevZnSUArImIjPpy7qdeInAqxuiDI6l3UH+QqonwjxbZsrWX1O5ckApbkzIO3lVOw7GWbrCrpxgLDfVvJGcAEwgzoCanig0ty3myi8n0VVIGNmOGJ0/i39aljhVTyV2aWlNpdW6IJblKR1Tp1ggrMR5U0sJ/9NbT+Te3tUkcL3iWXGHlE5W3hJHIFt5Ma6bwK7I8P3POlyjLjfElxc9Yl9wOFh9xAGRISAOyFACDOh3nlQQXLrq0pHa5do5dfAkijXFfC76H3y2yt1Dr63UuMjMClZzJGmsjWgDlhdRBt7lJ5fEr9/ZqsaoSSts4Y1nacCFwIyqhKiRvrOu+lMOJvdXiiFgx8UyqRz+JSKC4fw1c3FwhPUuIBUMzjiVJSBuSSRsAKM8QpAxBSQpLiUNobJTqCUISkwfVSS3HhtQLu8gcUVyTmVpBgSZGvPSuRTMFegg89x4AAxXLrVKJzTqN8o5fVWtpnMEzAhPq9X+BUEqOqcmz5e3KQmBKe6STqPVTTw3c5MMv3BPZZKZgxKwoCJ8DSXfAnLyPrI9XOn68R8G4dcQtBacccAKV6LUkOASQddiaq/Q5YmfoUe6orUSYMiATOyDMbcvOnDijGkFWVM5klJPKc0wAdp01qUcJLuELSpi3edzT2kpgRHJZgAyO/vptvcOuFqSty4sbcTISt1SlpOnpAoiY8TSSjuF2A+JspVIzQNY3meWm9JlxIGu2vOm7EcFt0k9Zi2clU/FtpInadXooRe2VtmKE3jpGmpYRlMbah77KeIEgAoTtoO+uUcqLHDE7IuGlT+d2fcM1cHMMdTPZzDvRqPdr7qewmDq/bXkD/ABNdXGyNwUnuIj66+ZaI1ngJ9tfDXopoxwrhhfumkhKVpSesWlUwUN9pQMcjEeug2A1OWzTVu1OYKWnM7CvSzat+EAZpHlQu0hS+13QI5HbyiiGPXmd64ythptSoDbcBIydlPLbc+vnQh1nKeyQT4UoVycQfrq79GiY4euD3pufqUKg4FXzo3T/6cd8UXP8AXFCfAyN9qgnhwBAKlfBtAmSZzaRGpqYdW+AoKZdAIAI6pesa7ZffW/AOlp60tmrdNu2oNDKFFRBO5nTSiKunO4+atfSVRSlG/ck6dCpbsOtlWT4UgEQQEOEewCiGHvvhIBuboeaXfro0OnS4+atfSP3V4c6dnwY+CNfSP3U6i30ak+wJchbmrjlwruSQv7RXjC7VecgIWAEqgZSdSZnYCaPp6c3yP4oz9I/dXhXTu+P/AMRr6R+6s4y9DKO/Iu2IdbVGRZgajIqD7or2xaLCQAFRElJQod+07+qjp6en/mjP0lfdX0dPD8fxRn6SvuqSgyr4NPDqLhIU40wHHyIbzJgMo1+NUTtJIgSk9msNwwzZqS8SvE7uJzuhSm0RoNCFZzGuitxyroenh/5oz9JX3V8/H0/80Z+kfurO7F07ADFcUvLhRW4HACdEALCUjkEjZIHdQMWqwdGl95ORX3U9/j6uPmjP0lfdX8Onm4+aM/SP3UUbQI6w6Sfil7/6tX3V4ShcEdSv/hq+6nz8fVx80Z+kfur5+Pq4+aM/SP3Ud0bQhBTaqJ1bc+ir7q+m2WCYQv6CvsFPn4+rj5oz9I/dX38fVx80Z+kfurambQIBacOhQ6r9JKjHtFc1Yer8xen8hWvuqh/j6uPmjP0j91f34+n/AJoz9I/dW1B0k4Fo4P8ARufQV91M3BJS38KQ4FtreYU2hwoUEpmFbxoTBEyKYfx9XHzRn6R+6vn4+bj5oz9I/dQbZtIh3+FuIUUEKVoDmCSqfWPCviLNbigFIUkDchB+7Wn9HTw/80Z+kfur5+Pq4+aM/SP3VrYUqJ45ZEHstu+ZQrX/AJaufADRTw6oKBSequCQRB16w86T/wAfNx80Z+kfurPiPTc+8y40bVoBxCkEhStMwKZ28aDTYXR//9k=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6" descr="data:image/jpeg;base64,/9j/4AAQSkZJRgABAQAAAQABAAD/2wCEAAkGBxQTEhUUExQWFhUXGR8bGRgYGCAfIRwgGx8aGBwgHx8dHSggGh0nGxscJTEiJSkrLi4uHB8zODMsNygtLisBCgoKDg0OGxAQGywkICQsMCwuLCwsLCwsLCwsLCwsLCwsLSwsLCwsLCwsLCwsLCwsLCwsLCwsLCwsLCwsLCwsLP/AABEIAP0AwAMBIgACEQEDEQH/xAAcAAADAQEBAQEBAAAAAAAAAAAFBgcEAwIBCAD/xABVEAABAwIEAgYECAcLCwQDAAABAgMRAAQFEiExBkEHEyJRYXEygZGhFCNCVJKxwdEVFyRScoKyFiUzNGKDhMLT4fA1NkNTY3OTorPS8SZVZHREReL/xAAZAQADAQEBAAAAAAAAAAAAAAABAgMABAX/xAAtEQACAgEEAQIGAAcBAAAAAAAAAQIRAxIhMUEEUXETFCIyYYEFUpGhsfDxQv/aAAwDAQACEQMRAD8AcuCMKtzhlu4u2acV1cn4tBUdTzUNT4ms2I49hzT6bb8H57hfospYak6ZtyQmI135Vu4LZU5gtuhCilSmYCkqykSdwSDl84NIGNcQpYS+3ZQ3cJVkdf6o9Y4pBKVw8TCjIMylIPLaprdicDfjnFGEWhyOsNF4ekyhhClIMTCjGX30JR0iYR8wUP5hr/uqaYPgbty8ppEFUkrUsmBrqpSo8Sdd9aduGeELcvKaSDeuJAK1khLCJkASApSlGD2dDFNoXYmu+BswziHDX7a4uEWIy28FaSw0FGRIy6x37mg7fSJhKiP3uUJ5lliP267vcH3do3dlKGVsPoAdatgpK0hAUPigsKClHMdD3ClXAeF2Vj4RaFT6mSUuWN2kJcOwPoSYGYH0PDStpQ1sZXePsKH/AOtVp/sWP++tp4nsQCfwQuNz8Vb7f8SpwcNaaS09nKrW5JS2rQqaVI7Kx6IiSJG4SdBRHF3DbgtmVEKyDlmA1nviK5805RaUTs8THjyKTyOq9B2/dPY7/glf/Ctv7SvJ4pw6QDhhSozlBaY7UbxC4HrNJOG36nSrMgJyxsZmd9x4ULuMaUhxR6tJMADtbDXbTx+qorJlbcaW3++p2y8fxYxUm3T/AN9Cmp4lsDp+Clf8K3/tKz2/GGHLClJwpZCZk9Tb8pn/AEnhSNguLl5RBSlGXuJ8O8eNfMKxkFzqykJEkJIO8HWZ763xsqu1wF+L4z0tN0759R8seMMOdBKMKUQDH8Db93+8rvZcT4c4jMMOjeAWmZMeSiPfSVhyoUpmEgNxGXxnccjpQ1niIwYbR2e9RH2Vvi5ZN6UL8r42KMXkb3solxxTYISVKwlYA1PxVv8A2lZLTjrDHVZUYWsmJ/gbf+0pUeuOutiqACsREyN43ofhiC0ogjRQ1IG0ch5/ZTwyycG3yieTxsUc0Uvtasodtxbhq1qR+DSkoiczLHPyWZrseJrD/wBqUf5q3/tKnJxJYJyMp111Jn1wK3YVeKcKgtCU5YiCdZnvHhU5ZMq3pV7l8XjeJN6bdjKOkLCpj8GL3j+BY32/Prbd8X4e2nOrC1ATH8Fb8/16k9o0pLgWEBcLMDlvzo/jwzMfrA/ZV55HGcUuzjw4ITxTk+VwPbHFuHqQHBha8vf1Vv5f6yuVhxthrxIRhiyQJ/gWP++kvDHs7HohOUZdDMx6vCh/Cl2lBKCNVQc093L30nxJaZfgp8ri141e0luVQY/Y/wDthH80x/31tebtLixuXUWbbZS26AFNNhQKUEyMsxvU7XfKDyWikQoSFZvrEU+YJ/ku8/Re/wCnSYss5TqQ3l+LhhjcoXs63OvCVwG8CZUoKIFvrlMKgyDlJ+UAZHlSDit9btKS6i4W+ptJDLS09oFzKT1hmVkBMbD11TejT/Jdp/ux9ZqavOzjV44MgLShkKvRCldiTr4KrtjyzycnCN/Rxw+V2rwdc6hp1epEBxcAD0jolKR4EyTtTjY8FNNsBli9uUtx2Qhbek89ECvTXBNspKU9e6qJMpcTqVbmAnmda5ucAtA5vhdykDvLce0t0JSZlGuj5w5wEuze6xF+8sE9ptxOYK0I/O037qSul8NC4Dzauqu0QC427BghQ9ECQYO8146QuKOrcRaWz7hbCZcMpUCTBSPR5QdjzqdqQSpROpJJJ7zTJWaTCaLi4vXLlaGwtTgC3mkDRWWQVpT3iSTH51abLE1XAab7S3QQgEagpA9Lw5UT6GUH8KJIPotOT5dn668cBW8vXZ2KNB9JWmu2gqeelC/Q6PEt5NK7P6+vAwrKUkk6iDv7qF4bepZkrCs6tT4RpFbschSxoVGO+l6+XqD7q58eOMlv3yd2TPPG9uuA4eI2+aVx36CvFjiqAtS1A5laeAA2AHftS+23JmBloxhOGB1xIklP50eQ76r8vjX/AEhL+IZtm62/Adt3HX5TbtFR2KuSZ56c6bcE6Nltt5Q6NTJzoM/XRl560wW2K1JSlxzZKZlxSRMfK79+Uil22xniC87bbbNq13kDTnPaM/V5UFgjVIHzubVrb362GOx4Byk9Y6CI0CUxE89d+dbU8HMIBK1qjmVKAHr0pauFY42nS8tFrA9BQQJ9eb7KnnGKMUe1vgXEJVKcuRaAT3dXqPXTRwxiqRHL5EsktUioYpw7Zqy9TeW6CPSzOJV3REKEc6HHh+2BGfErUDnCkzHOO3SJw1bYKtATepdaWNznVlJ8ggZdOU86bf3B4HcALtrkNZdSQ6DIPIhe1CXj427aKY/NzQjUWMVnwNZOdq3uOsAIkpcSoDnrlFAcf4OuEJOVOdAIPZ0Omux0qfXmHXGF3IUg9W6JKFoKVymSATuJI3GlVDgLpPRc/EXhbbdMhKx2UubRodEKOo35eNNLDF7k8fkTimourEK/xgIzNlpwKGkHLGnkawYfjCGUBPVqJ5mU7wNqtnFPB7FwgrAhehlJmZqNYphC2lEBKhrHaEc9aT4UKor87n1pt8bcGRzF1KeDpSOzolM1VODLtTuDXi1AAkP6DwbqRPNQSEnTwFVXo9P7x3f9I/YqihFbpE5ZcjTUnzu/caejb/JVp/ufvqVJUgYhftvHKl10AqPJIUpfq3T76ovCd8GMBadIUQm2JhIkmZAgczJqeYVwxd3anHA31ba86iq4ChOdUpICk7iI3po9nNk4Q/YhwYqAuxunkHQ5XHVFBG4jSR7Y8Kz403iaGIU43pOdUzAjymaSeGMWuGbtNs3claS5Cj6QIBA0BJj1RXbpPxt1dyGVLIbbGYJHOZ1OncKFOwNqhQtbPOtJkrJ5qMyBsZrvfMZQRGs8qYsHtkhsrEAzpHsrBjiZkAnTmPOqJkzT0QvZcQVrEsOe0Za+cFSfha+YXt3nU6+/2106IGZvXTpKbdyJG05RWbhS5CHrllchK1Z0AadpMhXMGII08Kj5KuDSO3w5KOaNmTFnYc5nTSOXfQC6XJMEnzpox5BS4rLGWIBHhz086WHQNtcvgJpcDVF/KTUmdbJGg5a1Yujbh5spClpSoxO3eSRyqY4O2kPNZOadefI8uVfojAwnqkZRGgp5M5Ktk06blFFzh7riczKes037coMRPNIHsqfXHFl2uUofdgnQBUDw2P8AiKu3SFdstWTqn2euSQRl7iQYM/J86/Nls2VkJGp95gVWFNE58hB27ujKlOueZcP31yReu7G5UB3Fa1e7aiPD/ClzdyENwRMFYI1EaTB796pdl0eW7NtFw0tbroTIbCl9WpMk5VAiAZ/k7UW0hVbJU09a9kuF1yNwAkD3gH31/Yhe2pH5Mh5hU6gq7J7tAo00YjgNnbnMba6UNiFBST71mkq/aGZWVBCdSAdwO41lTAj2L9alAOKUoxGqiox4FROnh419uClRJAykGRl0iNdIO/OvOGsdf8WCOtAJQD8qNSn9KBpvvXwuSmdZ5g7/AN1ExWOiDjZxxXwK5WVEJ+IWrUmMxUlSp1ITlie40d45wNGrnaAMzlI35GD/AI0qC5ltw40soUD2VJ0I0jQjwJFfpDhTHUYjaBwDtiEuA8l5QVbctZ5VLIq3KL6kQ65a7ROkZSNe8d9Ufo7H7x3f9I/6dBOkDDlNqEJSEwZjz+qjfR6f3ju/6R+xSR3Kt2kF+GcUNrgDVwkBZat8wSTAOvMjaptxPx1c3bcLIQkk9hBVGkd51qgYOB+5xvMCR1AkAgE9od4IFYcT4etWLFt5DcrUAfjFZozQfkgD3U6rv1IzbJlwS+Gbtp5Q7HWJbKth8Ye889Ke+m3AllTVy2kkJBQ7A2A1ST4b1PceuVu+kqBuAAAAeRHlVd4H4wbxG1LVwptt4dhQzRmEaKTm0Ue8a009nYIu0TPA8Q7GVYE7JPd513xNzQc9YMVx4qwVyzfIywjcEbRCQTznWhv4RURlA1J8/X66NXuTaGvoZdi9dEaG3c1PgUmgOMrW1cJdEApUVbHUA/caPdDjkYlB0llz16pNY+N2B1yjJ7Wae71VnyPdU0EsaZS3oCpQIzDL3GTFIrr2ZR13Oxpm4fvC7agHVSMyDr5ZSZ8KX7i2hfbjlr/dvXJhWlteh6nkyc1GXqbMLehSRlKoJ2PhV84NvUraCUn0QN99+dQOwaSUkgJVHI/+RVh6OkjKFAnVMQdY1NUkcF7jbjWFIumlNOTlVIMRzBHPzqHcF4Ayt51ang2028W0qVlEhBUJkwJOmw51f0HWvzdgVkxcJdQ+twqSpzqbdqAp4lS1L7SkqCQkJTrHfTx4BkRecKvLVIS20+0o8gFpJPPYV5xnF7VvsPvsoJjsuGfHUSDyr858L5RfWimUKCS+2kAmdFEJOsCeySdqPdMTKE4irL6WROfWY0EfbR0b0DVsa+Lb2zzktvW7h10bY05Rr1hpLdvAomGmxHMA6++i/Ctglxp0psDdLbTmWr4QW0tp7RBygdokD/l8aAXJSdUgpE+jMxz0MCd6olRNo8ONqbIIlKgQQRyI1EUUxO/Fx+UQlDghK0J+V/KHhBA9VZLh/O3M9oaR4Vywy3QpXxrnVIIMLide6mMaQxKApJ038j3fX7KpPQA8Qq9b+TlaWB4y4k+6Kndk1l69rNIASUqA3E7j1EVQugBo9beqjTI0Ce4y4Y9lJP7WNj5N3SwVFaQnXSD/AInWu/R2f3jvI/8Akf8ATrz0t26Sto6lWU/KA2g6AjWvfR7H4DvI2/KP+nUY8FV2EuH0g8PMzt1KJj9MV24t1w1uNIyx7IHurhgKSeHWgP8AUJ/bFd+Kx+97QPcj6qbv9iZOP0QvF3QXNSIynb6orW1bhOHNymVP3CgnSfRCUACheJLTmUTsJG391Vq5wQMowpspSZWlUHXVWRZNUm6ROK2CvShjrTDAaWhLjqwSlK50AUJJiI9tSppsLOZQSnSQAJ19tOPTIgqvGZ26v7ZpOeOXTYxQhwaXIX6OXMmKMwQkkKGvdKRHrojx9o4vecyhB18qVeGbwN31qtRmXUJPrUkVQOk7DYUogaqKjM6f3VnyjNfSIHAz/afZVAzpBSDp2hIMa66GseKyCBvy3PL1ePfWXC3+quWXOSXE5o2iYVofCi/GCQh9SE7bjxBipyjWX3OxS1YfYx2L2sGcschP11UejDEk5imfk6SIO5qQ2xKtPqpt4Svi2rftJHIanzOxFGS2IPk/RDZ2qEW2BpXbXQy/GW107l/OHbzJI9lWvCrnO2k94FJRbQzd4kxA+MbQ8gxzUHc0/RFLF7Gnuid8FMFWK24XmPV5nVeASlWp8JNCeJ7tL17eOLV2lOkJH8lBKU6cpAB1p+wHC7q1L1yllDmdpSQQRmTIA5kdnSpyp1tSns7K13ClqlU+icxmAFRPLY1WLt2S6GbhLhZ4th+2dWlahBU3GxOo1B7q7YjwAtapWtYI/OAHiY0Fcuj3id2zlDvoaAiJIMk9/PX2UycccbANoLP+kBKVZRt7dKVt2brkmWNWaWpHupfMnQURvr1Tmq1STzNdGsNUhhN0SjIVZUJntZhJEiIy6EzPKqoyR0ZfCHABpkZCTPMmCRVh6DMMW1ZvOLSUl50KST8pIQACPDMVUgdHvBLmIuFxwlFuPSUkgKWTmEJ0MQQZn1Vd3nGrVlKQMjaBlSkDYJGw++pZXSorFdkq6VXwt30EHKCAooOkdxop0crnA7w7fxjQfoUp8Y4+091hSlYAkT3TPKaa+jT/ACFd/wBI/YpY8BXAX4cXl4eZMTDCdP1xXzjhU2LHIKCY+iDX3h7/ADeZH+wT4fLFeOOVRY22wMpH/L76PYmTghzdipdwhon+EdSjbkpYSfrq+cV5fwhYJy7KIHhER7hUx6M7UPYqgHXIFrOn5qkkeWtUriAg4nZydQTA79pijke9Aj9opdKJKr5IBjKgePjtSVfpyrKSJBSNafeLmP3wPys0QN9kj76SuIHR1kgAR2SPKfuowElyL9mqH7dRgAPIOv6Yq9dIzKShRUNIVzr89YkJTt66q3GnGxu3FW1uEhA7KnDJKyofI1GVI11UDrRmnaH/APJL7lOioMjl74pgxm3VcobcaSFwgSUmVTJkEAU8YF0XtqbPWLXr3ZZ94rpiXQ62ZW086lfIdnf1JB99LNxbX4KYpuKarZkl6opMKBSe4gj66L2L0TqRppA1oviHDt9ZrIym4QN0uJKkke2dPOs+BOWdwVZnfgjmX0XinqiTIhCgE5f1u/etJt7h+l8FC6OuJtVNLPdBzDfWunSrbLQ/bXSTDcdU9HMZ05df11Ul2eH3Fv8AwjK2xoc+UqSY55kdk+Yqi2lwMQtHbR6EKcHZUNYMSFCZgggGpp7i78M346i8l0t3LbDAEpIbCyAAJ0IjeedT5DKEOquBjFkVnQgpaSTrrICtDOsxRzgjjFTcWWIIDTyNDmPIgETJM77gxWjjnCMPurZbjfUhaTIW3l3kAg6T/wCKdbbAfAicLP8Awl+8W4E5Etzm3BVqAQYG8Glqyfz2K84ktvDJPIKQSQPWkGsn4YWljqkkBJOu+u8bHxrD1hKQgHsgyZMCdpPLaq6RKN+FWfXE5jCEJUpR8gT9lc7vDi0hCiMq1pzQRqBqAJOs6U7cHcOm4BSAr4EghT7ykx1hHayImAUmIOihCvKgHHGKC4uHFpggkAFJ0gJG3hNZO2bguPRakJwm0jmgkx3lRJ9c0gdJHGKnVdS2SEyQqFwUwfLX208dF682D20GISoEjkQrWonxIiLhzKoOSolQjROuwBM8+dSq5blJOqBtyue8QdtTqPla/XVe6MtcCu/6Rr+pUi6gBsKE7xofXVd6Nv8AIV3y/jH7FN0PVBXAVEcOslMZgwmM205xExyrnx+pX4PtzoCcmx0HZ1ivmEmOG2zoYt0/tiuXGrw/BdupQPydthA08/VQXP7JZeBY6DETfXKvzWd/FS/7qZeICfwtZkRovmeR0NL3QF/GL7n2G/210U4kcjFLUmYDg+v6qE/uN0jtjEHFkAnfQT4pikrjS0KHXdNQrbz/APNMvF98G8VZUTHaQR5EhNCukNzNcKUCO1HrnWjDlE2ICmpBjT/BrZbXBSQvWYB8/PurMVdnTw91aLZ4lJGuaCNOY7vbVmEtHC/FbUBJcQdpkxuOVN6caZy5utRA55h79dK/LrjigdJGvsP2UXwsvALCMxQpQKuzpPiTpyHsqLxsZTaReMQ4qtRu6gxvr6vXUc4xsmHXMzWpJ1Ce4jSaFNspWtQcWkbyBKiP1UbGnXDuGbrQ2VkW9B8dcEEn9EFZCde5PdSpaQNuQl2WGXzQBYD6ABJBUUpnyUQk0QtuLMSZVJdt9NwrqlHTwSZ94p+tejdx8zfOlwjuXPq9GBRmz4Bw5Ew0O4do8pnnR1LtDLUSvHuLfwihCLtltLmdP5Sxm7KM0KBbMz2VKO/IaUExbCWWyrqLsOJ5DKtJPmnLFXG44aw9CSEoQmNiDseR5ju3mlfGsOtEJhQTmPykgidj5A+QplNAk32SRm2an4xbg/Rbn66N8PXNhbvJccQ67lUD2wYEc4TAPkZrPiFqJOWTHcZoZc2iwTVORVIq/GHGCb1kt2K0qTEKR6C+RgJJBIgHapK+0RMpIPjp7uVeLIqDiShWRwKGRUgQqdJJ0HITt301Yg0XwQpHVXSBLrRGX1ga6QRzoJaWNL1HToExiU3Fsco6vKtAnVQUpZXptAKk7d4ob0mYKGrnrSSlLilHsRy12juP1Ul8L4y7YXaHkAynMkpicwUNRqe8A+qrJ0gstXuHs3TZlA7aDHyVAyCO/QVOW0rHe6JJixUtCQXEqSkHLlkaaekNiapHRp/kK7/pH7FTLGSiE5T2tiFb98Cqf0bj94rv+kfsUEth27RssBPDCY0/Jhr+sKwcXQnCLMEGBEjv03orgoB4bbBIH5ONTsO0K+8XBo4YykuNxlQJzCNht6xRjz+yWXgTegEkXN2k82kH2LP31247uFpvG1AwpCwoe2APdXPoYcbRfugOIOdgj0h8lQI+utnSW0hD6l9YILYIAUNCCRWmrmBv6QV0gXBWtt3LqNj3QR9tY8cd61ptagc2RIJ8tK0pfRcIyKWjMkjtTA1M8yY2rjf2wgIzoIA5HunxrImxXaSIUY0+qjvDOAKumFFKktltSiVkaZYG8b6z3mhT6EwkJUJmTBHnVb4H4RQbdh51wqSRnS3ACdYMqBnNsKbI3RXG1e6sReHuCnX1ktIStA3UtRSJPODJI8IpvtOixySXroZfzG0ED3ETTtiGLttDKFIHrFK2JcWZTumDABnefXUnNvgNRXIcwzhmytQCllBUPlkSTO51miqsXbAOu3KKmNzxQZJCpJMAZ+6lrEuJHHZSglOk6Hehpkwa0uB+xnpLZakDMTqOz/4pJuekpbiYbzpMnc7zr3UBYwkDP2hOmh5b1yuMKB+VmVt2duVUjjiI52drnja5IKST5z//ADXj90TiwVOagQN5MnuEcoPtFY14dDSSYzTtz5nWsZsyTqYJ7h5VTTEFph3D3UrUADGbmeZmjYwqUwUpUe8Hkdf76WsHaUFJBKRl1mNTtvT3gmQI1UpISICWdz5jn7qEkwUTzHMKW0ZVGg3Tz+40cw+7Nw0XUkm8tkZnCf8ATMg6yds3a5g+jvTnxbgbZYIGgCZERyg93Puqe8MX4tLxlcAoJyOA80L7K/cZ9VFboZPpmLECHfjUaBR1Hce766fehviQFTlhcEracSOqCtQkjsqSNJAIKY7o8aV+MMP+C3TjjQPUPHMkERortjlEa6UAWChSVtqKSIUCNwQZG3Oa1WhoumPXFmCfBYYJBMSlW5I1EnfkOZpr6PUxgd2Jn+Ma/wA2Kz4q4nFcP+GpHxrQUFtpg6pEkDcid9e4Vo6PHM2B3hgD+MbfoVJFE+jbhX+bSP8A640/WofxeyFYdbQkbJ5D80Vvwz/NlMfNv61ZccWVYTbE8wn3CiuV7k8pFcPvSxcIdTpkVJjuCgSNPAVWumDCELQ1cNiRlPogQQqFAzUefSApUd/2+NVvo5xJN9h7tk4sFxucvIltYgEaQSkiI8u+nyx7RluiVWrSkOBIkefgDHnvRe5ttlayEye7zry9Zll3K6nKtB1B5aSIgxrJ3NNFkloJC1EFShMTyPgOVZvsVsBcG8JuXrwSUuJZSAVuRAiRpKtCTB2nY1YcaxJCE5EZQkCAByA2A9VKbfE2gQmMqdhtvzoHi2KJkyqTJ/xAFSlcmHVsc3nCoqO55EnxNDbhoHNA35ztXx6/BMJM+rauDjC9eZP+OVMo0LZidtwdxMeFfGUKnQEbe4/bRuzwla4ASTI1gUSRg6W5C1ZduYnSms1i8/hoJClAgkCfPnWRy3SNgQPKj2JOshWi5Hn40DcuEqMDXyE/bRiBAq4T46V5bbG8x5V7umF80LB/RIrOFQTp7RVKHClmyJgqA8Rz8PXTlwsIUYMEnUA93KkNNwYEco0o/hmKhGUgpJJ5zoftpJoUc8bRpGWQQTmJHsGs1IXGiCR3Df1TT7i3EYWgpSQdI25mkpdvuT3cqGNUtwp7lI4ks+twqweIlRaAJ8gB9QqYuMFM8tdqtV3axhFkyZCg2kx3EifqNS/G7feO+tBhbqQY6J8ZLN2WFat3Q6pQJ5kHKRyzcpPfVM4Qw9dvhF8y4AFo68EAQNWgrTw1qCtrKCFJMKSQpPmkyPfX6Vbv03GGXVwkgh5p1U/zeXbltQnsysXYEs1kcLgjcWv9asOLLnB7VXKEnu151rt1RwtP/wAX+tQ3EAVYNaxqSJCSZiI5zWgr/qTykfvR2lGOZ1HrrrhOLuWrzbzJyrQZg6hQ/NPmNOVZ7l051QdCT91ZFHxq7BAo3ErjOIFV3azlQn41pRAUjLsSn5SSJ1T3GgabrQFJB7OkAxFAMMunmVhTebbUDYjUQRrI8DRNBDi5yPNqV+amUg77d3lUnGguLb2O9vdKBVHMcxpX02meS4oI1mSqPP7K1X+CqZOq1HySOe3ORXErQnMOrUo8sxj186mssXwX+TyL7tjSyWEycyyI+SPvo6wtKkksWrq/5SwY8OYFKKsSJ9BpCSI1328xprWhOL3ClwpxcyNEmJ9kCg22D4KXLHBnDsVdENNobB5yhH1kmla5wm5N2q2dfQXUEBRBJSCY0mBJAOtVDhC8btbRd28lUNpKlHMVEiQNATA35VKMBv1m8S672lOqzkz+eoH3ToKMeCWlIqGF9EluBN04tzTZCsg9cCT6jWy+wGxtEqLFu0hY1BIKj3bqJpzuXhkJnccvKppxXjORREaRrrv7aRSbYZ0lsI+O4kpbmp1BSNPdQ7iHCClKXQPS9L1gR9tc2Xs9w2jkVp1Pqpt4pbSluCNIAPsEfVV7pojwTZsRGulbGtANYOuteXGgFR664F/TQVQfk7bjUiKJ8LYebi6YZA0UsZvBIOZf/KDQUrqkdHODFhhWJO/KSpDKZ11gFfcNlDWkk6QaGfi68QB1aTo2AkH9EBI+qpTijveqZ19tMmO4oVyDoVK7+/X6qTr64k+H3SKTGhOWZUHtCr9wSR+5zT5u97YXNfnxver30eKJ4bXP+quAJ7hno5C0T1bKjhaYn8l2PPtUp4liBOFW6QYnQAaR76am/wDNU/8A1PtqXt3ue1bbJEJG3PWKONf5EzcCw4dTtzohg2DF1RKyEtoTncVtCfDlPdMa0MdVBPKit1bONWzLUFKrlwqPilMJRp5rUfZ3VVugRTdJGyFOsFbazbW6SAlPylnmSRAJnnXvAuHru5zKacUlpOhfdcUhuREjMAdda34kz8czYtnRZS33ntqAJ9QM1Q7m06tgM2rRfetwENtzCUhOilLKoQSVFWk5u0I0E1ywyNq32dWeMYPSuv8AJPsReu7IhN6nr2jol0EqSrvKFkAKIB2I5b164gsAgJjMsqBM8hsU+cj6qblIt1lQW0W7e6SiT12ZIK4LahlVmbUkqOhjNqDNKWGFa7RTS05XLdwtKHcQOf6wUPVUsiqpr9nT42V5E8cv0LTWhO2o5/ZR/hfByu5bTqRmmZ00E66UJW2lBVtqPHfw10qmdHuFIJC4JKVQNTHOquWxyzNPSw8GcJbt0wFPOISQOSQFLJjuJRFINphC3bNDjKSXrclSkgSVIKu1ECZTlTHKCaMdLz6nMSS0gSGmEgD+UqVEHxAPvp+wLh5TTbSkAgpA9fMzrRvTFEZc0LmFcVF1vLmAy850IjQzOp/upLxnE8wVsSR3f3028a9G+YqfsVKzklS2CflE5pQVEQJ5a76VNsTw66aJFxbvIMfKQoe+IowirtCOLs0cKIm+aJ2QSvXbsg/fTDxhi4MgQTM+Ee2lCyvChJCArOZGgnQ+qa+CxuXToy8o+DavuiqNb2ZxbMzr0k7bVm7vcKY8P4KuVK+PAtUEem6U+wJKgSaasIYtLIlVuFPO7Bbk+5MACT3zWlNRHjFvZb+wP4U4G0TcXvYbSQUskQt3u0UICJjvnXaKL8X48p0wBlToAlOiREmAO6aCXnFTjigRClCYRBJJHlQbEblwAqcTkziCD9Q7tqR7vcDjJq6dHO6WVEz50GdPOiAt3VCUtrIOxCTWa6tHECVoUkTEkU6lHixliklbRmbOo8K/RHCVr1XD6kEQRbvE6RqUqM++vz9h9v1jiUfnqSnx7RCTHjBr9PYk9NnfpAGVtDqE6jYNA/WaXJ0gxFywaSrhgJWsISbWCtUwnXc5Ukx5A1NLfhZ1NsLhCmLhlPpLt3CopB0BUhaUqGojadNqpNm0V8MBI3Vax7TS90ZYeA/1Ch2HmSFJB0Vl7Q05EGdfE0YWk2Jka4ZI7+2yKI79j3zzHhFNeJ3Kc+GuOSEJTCjE+ioe3cUKxezV8GaUQDlKkzOsJjx8a1sWZurAZCC7bKWopnXIoAnTvlM+U1SSuIIy0tP0PPD13mxK3cJM9e2JjfMcu3nVFs8dW1dXCCpQT8IWTA8gIjcwBUTYulpUFJUQQQUnuIMpPqNUm0SrEQhdq6315QA6wo5XM6RCnEHQKSdDoZ1PdUXGkh523ZquA2WrRpABeKkIUUzBCVAIEmCYnSfGsuEqSXMTUSci7w5YEkjM6VeWhT7a9QnDVZn3Ev3p7LNu32iys7LWQcszlgTMnbevF1afBGUMIUnrCCp0ggkL0zE5vIbdxqObjSuzo8OLUnL0QExDKFRyAjtQNZjSd5qn9FbBCABMFeuunrB1qT27+ZXZ3nTYSR3ADWrB0aLhBMlSQSc0HkCTM/ZRapUTm7YqstC54juQoSlKz/yoSj66sZGUAbCo1wBfA41dk7reeg+GfT3CrFiRhI862TkRdi/jl+ptYiTJ1A7u891KuL8VuhCkqKFpk6LSFDTzFaOMsWCQOcz6j5p1jSpbiGMk7aTy3Hj7aOOJKV9B9ziAtrlFvapMaLTbtz+zXv8Ad9dJ9J8pH5qUAfUkUjv3pJOpFZlXKjzJNXUEamHr/HVlWeStWvaXv/d/dRbAr3rUjKCMpCTPMwDSMV95pr4QeShpalkJHWTJ/RFQ8mC0Hp/wyWnL+gbw7cJD3aBK1KhBGwknN9lEuKwAG82ozjN5dqY9VcuEsKCk9crNIX2IPdvPt91d+ME6NiPlD+tU24vOjpjGcfElffH9To3xOylISlK4SANvV31941UeoSP9oPqVXPHrZDdkciAkkIkgamdTJrtxwPikf72fYk1OKi8kZR9WVyTyfBnGbukv7nzouwoO3fXuCWrQde5+rOUeOomPCqpwvi3wrCb+426zrzERENJT9lTS2dVh+FKCyW3sQUcuXfqm05RmPyQVLJEcqeOjIj8AXcD5xt+hXZPd2eIglhoV+5lOQEq+DCAkSZzcgN6AdF6nBethxtxKghZlxBSDoNpGpjlThwavLglsQrLLSEz3ZlhM+G9D3FlV+bUO/GtMFSe2e0XijVPOUoQZP8ujF7NCTW6ZJ8UtHE2zQW2sZ3HAElKpk5YAETNAcJvXbVwKyuJkgHQifCCNfLzq/XdsG7i2F08gKPWFrrF7uDqkICc3OVzprtX9i2DtgMrv7hLaWnkON9a5AU4hK4SSoRHPTXSnUthIr1RJr7hdu5Uy80hVu2peR0ZFHISQlCggwSJOu0AUE4qwFzDros9YVEJCkuJlEhQkc9NOVXKzfbWpKEYgw44owlKX5Kjv3Sa0Ynw2t1Vsl1SSlDxVCjOY9W4nKJGvpT6qze40W63IbgzS0ILy0KW4uMi1JKimJkiQZnTXcRpXm7xWcyiAonnMEzzgV+h04Xcc3PVmOveNtqG4Pw04w49BbBWoZImQjUzEfnGO7QVzyX1Lu/7HXCaeOXVdep+dWrnJJzQQfzBp3biqZwZxYzbhba1aKBEhJ3KVQYA5yPZT3eYfN6FLU2FNMJgqMSpZWJ21gD31qNquR8e0fJf1aUdSlySyQarTb2vgjXBWIoRiC1g6lxwggbySdZ8KsmNYv8VznmfPupY6VrV1vDHlKI9NEETI7aedQ5V26dC65His/fTOGokrY+8ZYgkLhavSkjWPDYedI11cAzqk+VWDouwst2hcJQtdwsKGeCQhIhI11mVKPqFOHVqBgtM5vzSgT5RTx22E4Z+aSQTpG3fXgqHeKvPHeDdfbMMltLRdukJzhASQmFFWv6INGWmUMoS0lhhSUJCAS2kk5QBO+s701jWlufmsGe6vfWRpOndPq29VWnpTtZw/S3bQsvNBORoJUScwid9dKNscMtJtU2qrZlQS2ELcDSSsmNVBUbzsTWsKlSs/PyH1gQFqA7go10bdUpSApZPaG5nmPvNO+A8DPM4qhi4RnQ2C6TlJS4lIOXRQgyRqNaeuJOGWnXLNCLRhr8pCllplKSUIQ4spJA1SSkDu2oWh9b4tk54lWE24STqcsDfYe711i4ewy4xW5SznzfKVKgAhEgLIHfHKnzpaw5pqy6xFqy2vrk/GJaCVEQvQkCSNPdTxgtgLRlpLVshKg0lK1hoSowCqSACdTzqOOChH8ls/kvLK+Ftt7En6YcTS9dpS32WmWcrYPnBj2DenLovP7wXf9I/Ypl/A9utWZeH2yj3qYSfrTW+4sm2sNukttNsjqnTkbQEich1gCmb2ohF2B8AsS9w800FZStgDNE5e16USJjeOdCcJwNNvidvefCC7mT1Cx1ZTlIahMDcghtXfFb7K4W1w2lxs5VotwpKu4hUg+NB+EMSeunrX4Q4D8Z6KUJSJLbsnROp05952mjFciuVUHeNMLYvnrF4XIbFo4VkFtRzyWlRuI/g/Hel/p5vW3bJjIc35T3Hm2vvozx91lmhpVugOZirP1gzRlyxCQQOZmTyqZYz8LvQEurlsHMlCUoQkGImEgE6E6maaME+BdbTpgboycCMUtFHYOEn6Kq/QOO4m0tyyUkklN3poR/ongdx4moLg9mbO4Q9Erb1QFaoUSCmCR5/VTeOJ7hWIpbdSgNtqQsIQkCCpoKnN6Z9M86MklyNbf2lRxXGEqyONOBPVKUpWZJgpI1HLXaN60XmOIgKbhSiNCZAg6+E7cqkXEfHSjmYRbtIhQlSVqMgHUQRtMeyv7C+P1tIyu2qHAPRUVkEJ7tN4rnX3fijq0tY1/MnxXQ2X1kbm7i7cEhrN8WiIE6CDm311ofi+GsM3Fv1AOVSkklW5IWB3ChbXGZTcl4tBzOMmSYABjLz1gaa1uRevXn5SlpttFsMxQCqSEfGHlBMDvrnlh+m67O3H5tTScvpUd0l2FumDEULwp1sTIcbGx5KT4VAFjWrBbXT2PIdZSllhkKzbKK1FJEHNBiZGgFDr7ouDCkqedzthSc4RmzFM6gdgakab13RaiqPJu92HeiLhc2i3nrxCEOLS2WCVAqGbOV9lJMEyj0gKXOI79p/iJhbSwpKX2klQ2lKzm1ppxbjdtOdYZdKjJbJAyjfKSAqYBA0qVYelNtcMvFRcShaVqiZMGTuBrWSt2BSK705XaV4ajKsK/KUzB/kq7qh+EqPXI1I1PM/mmmbizjQ3bItwwhpAcDmbMVKJAIg6aDX3Uq2TiUOJUrUA6xudCOdMo0hk/UunTjepXYdhYJFyjY7en7NRSB0eqxNhYubZpbrRhKwpQAWnRRCc5kGI7Q51l4z41RdtKZaZKElzPmUrXs5oEbD0tdeVM1hx7hrbTTSUXYS2gJ/g0HWNTq5rJoKNIFuis3bFu+ph1SgHGlZkHPBSTlKkkTBGgBn1RSXxxizrl3YISytLCLto9fmgKJKhljRR0Vr66Cq6RsMPzsfzSP7Sl/HeNWXbqz6ouJtWXUOOKUiFZgTJCQTMJNLpMnJvgpvSxZC5t2mCqAu4EkEaAJcM+0CtPCTBUpx54rT8bDTazACNIMGCT5+NJq+PbJ95SPjfg6TnU6tEqG4GRAkwqTrAMedd8T6RMOyKU2+865BygtECTtqY8PdUZQb/AEdEJ6Y0uZd+iCvBuKLXevZnSUArImIjPpy7qdeInAqxuiDI6l3UH+QqonwjxbZsrWX1O5ckApbkzIO3lVOw7GWbrCrpxgLDfVvJGcAEwgzoCanig0ty3myi8n0VVIGNmOGJ0/i39aljhVTyV2aWlNpdW6IJblKR1Tp1ggrMR5U0sJ/9NbT+Te3tUkcL3iWXGHlE5W3hJHIFt5Ma6bwK7I8P3POlyjLjfElxc9Yl9wOFh9xAGRISAOyFACDOh3nlQQXLrq0pHa5do5dfAkijXFfC76H3y2yt1Dr63UuMjMClZzJGmsjWgDlhdRBt7lJ5fEr9/ZqsaoSSts4Y1nacCFwIyqhKiRvrOu+lMOJvdXiiFgx8UyqRz+JSKC4fw1c3FwhPUuIBUMzjiVJSBuSSRsAKM8QpAxBSQpLiUNobJTqCUISkwfVSS3HhtQLu8gcUVyTmVpBgSZGvPSuRTMFegg89x4AAxXLrVKJzTqN8o5fVWtpnMEzAhPq9X+BUEqOqcmz5e3KQmBKe6STqPVTTw3c5MMv3BPZZKZgxKwoCJ8DSXfAnLyPrI9XOn68R8G4dcQtBacccAKV6LUkOASQddiaq/Q5YmfoUe6orUSYMiATOyDMbcvOnDijGkFWVM5klJPKc0wAdp01qUcJLuELSpi3edzT2kpgRHJZgAyO/vptvcOuFqSty4sbcTISt1SlpOnpAoiY8TSSjuF2A+JspVIzQNY3meWm9JlxIGu2vOm7EcFt0k9Zi2clU/FtpInadXooRe2VtmKE3jpGmpYRlMbah77KeIEgAoTtoO+uUcqLHDE7IuGlT+d2fcM1cHMMdTPZzDvRqPdr7qewmDq/bXkD/ABNdXGyNwUnuIj66+ZaI1ngJ9tfDXopoxwrhhfumkhKVpSesWlUwUN9pQMcjEeug2A1OWzTVu1OYKWnM7CvSzat+EAZpHlQu0hS+13QI5HbyiiGPXmd64ythptSoDbcBIydlPLbc+vnQh1nKeyQT4UoVycQfrq79GiY4euD3pufqUKg4FXzo3T/6cd8UXP8AXFCfAyN9qgnhwBAKlfBtAmSZzaRGpqYdW+AoKZdAIAI6pesa7ZffW/AOlp60tmrdNu2oNDKFFRBO5nTSiKunO4+atfSVRSlG/ck6dCpbsOtlWT4UgEQQEOEewCiGHvvhIBuboeaXfro0OnS4+atfSP3V4c6dnwY+CNfSP3U6i30ak+wJchbmrjlwruSQv7RXjC7VecgIWAEqgZSdSZnYCaPp6c3yP4oz9I/dXhXTu+P/AMRr6R+6s4y9DKO/Iu2IdbVGRZgajIqD7or2xaLCQAFRElJQod+07+qjp6en/mjP0lfdX0dPD8fxRn6SvuqSgyr4NPDqLhIU40wHHyIbzJgMo1+NUTtJIgSk9msNwwzZqS8SvE7uJzuhSm0RoNCFZzGuitxyroenh/5oz9JX3V8/H0/80Z+kfurO7F07ADFcUvLhRW4HACdEALCUjkEjZIHdQMWqwdGl95ORX3U9/j6uPmjP0lfdX8Onm4+aM/SP3UUbQI6w6Sfil7/6tX3V4ShcEdSv/hq+6nz8fVx80Z+kfur5+Pq4+aM/SP3Ud0bQhBTaqJ1bc+ir7q+m2WCYQv6CvsFPn4+rj5oz9I/dX38fVx80Z+kfurambQIBacOhQ6r9JKjHtFc1Yer8xen8hWvuqh/j6uPmjP0j91f34+n/AJoz9I/dW1B0k4Fo4P8ARufQV91M3BJS38KQ4FtreYU2hwoUEpmFbxoTBEyKYfx9XHzRn6R+6vn4+bj5oz9I/dQbZtIh3+FuIUUEKVoDmCSqfWPCviLNbigFIUkDchB+7Wn9HTw/80Z+kfur5+Pq4+aM/SP3VrYUqJ45ZEHstu+ZQrX/AJaufADRTw6oKBSequCQRB16w86T/wAfNx80Z+kfurPiPTc+8y40bVoBxCkEhStMwKZ28aDTYXR//9k="/>
          <p:cNvSpPr>
            <a:spLocks noChangeAspect="1" noChangeArrowheads="1"/>
          </p:cNvSpPr>
          <p:nvPr/>
        </p:nvSpPr>
        <p:spPr bwMode="auto">
          <a:xfrm>
            <a:off x="90487" y="15875"/>
            <a:ext cx="30480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75" y="2708920"/>
            <a:ext cx="1511579" cy="2058739"/>
          </a:xfrm>
          <a:prstGeom prst="rect">
            <a:avLst/>
          </a:prstGeom>
          <a:noFill/>
          <a:ln w="762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08920"/>
            <a:ext cx="1472215" cy="2058739"/>
          </a:xfrm>
          <a:prstGeom prst="rect">
            <a:avLst/>
          </a:prstGeom>
          <a:noFill/>
          <a:ln w="762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48362"/>
            <a:ext cx="1960104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66" y="2708920"/>
            <a:ext cx="1448597" cy="2058738"/>
          </a:xfrm>
          <a:prstGeom prst="rect">
            <a:avLst/>
          </a:prstGeom>
          <a:noFill/>
          <a:ln w="762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524" y="1991742"/>
            <a:ext cx="6152979" cy="646331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he-IL" sz="1800" dirty="0" smtClean="0">
                <a:solidFill>
                  <a:srgbClr val="002060"/>
                </a:solidFill>
              </a:rPr>
              <a:t>לפניכם שלוש כרזות מתקופת קום </a:t>
            </a:r>
            <a:r>
              <a:rPr lang="he-IL" sz="1800" dirty="0">
                <a:solidFill>
                  <a:srgbClr val="002060"/>
                </a:solidFill>
              </a:rPr>
              <a:t>המדינה</a:t>
            </a:r>
            <a:r>
              <a:rPr lang="he-IL" sz="1800" dirty="0" smtClean="0">
                <a:solidFill>
                  <a:srgbClr val="002060"/>
                </a:solidFill>
              </a:rPr>
              <a:t>:</a:t>
            </a:r>
            <a:endParaRPr lang="he-IL" sz="1800" dirty="0">
              <a:solidFill>
                <a:srgbClr val="002060"/>
              </a:solidFill>
            </a:endParaRPr>
          </a:p>
          <a:p>
            <a:pPr algn="ctr"/>
            <a:r>
              <a:rPr lang="he-IL" sz="1800" dirty="0" smtClean="0">
                <a:solidFill>
                  <a:srgbClr val="002060"/>
                </a:solidFill>
              </a:rPr>
              <a:t>מה </a:t>
            </a:r>
            <a:r>
              <a:rPr lang="he-IL" sz="1800" dirty="0">
                <a:solidFill>
                  <a:srgbClr val="002060"/>
                </a:solidFill>
              </a:rPr>
              <a:t>המשותף </a:t>
            </a:r>
            <a:r>
              <a:rPr lang="he-IL" sz="1800" dirty="0" smtClean="0">
                <a:solidFill>
                  <a:srgbClr val="002060"/>
                </a:solidFill>
              </a:rPr>
              <a:t>לכל הכרזות מבחינת התוכן והלשון?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70108" y="1251890"/>
            <a:ext cx="2970875" cy="461665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r>
              <a:rPr lang="he-IL" sz="2400" dirty="0" smtClean="0"/>
              <a:t>כחול-לבן בכרזות</a:t>
            </a:r>
            <a:endParaRPr lang="he-IL" sz="2400" dirty="0"/>
          </a:p>
        </p:txBody>
      </p:sp>
      <p:pic>
        <p:nvPicPr>
          <p:cNvPr id="17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0984" y="1063819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94670" y="1082824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2483524" y="529516"/>
            <a:ext cx="6553089" cy="523220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pPr algn="r"/>
            <a:r>
              <a:rPr lang="he-IL" sz="2800" dirty="0" smtClean="0"/>
              <a:t>פעילות 2: מכלילים - בכרזות</a:t>
            </a:r>
            <a:endParaRPr lang="he-IL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851920" y="4937164"/>
            <a:ext cx="331299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rgbClr val="FFC000"/>
                </a:solidFill>
              </a:rPr>
              <a:t>התמונות באדיבות אתר נוסטלגיה אונליין </a:t>
            </a:r>
          </a:p>
          <a:p>
            <a:r>
              <a:rPr lang="he-IL" sz="1400" b="1" dirty="0" smtClean="0">
                <a:solidFill>
                  <a:srgbClr val="FFC000"/>
                </a:solidFill>
              </a:rPr>
              <a:t> </a:t>
            </a:r>
            <a:r>
              <a:rPr lang="en-US" sz="1400" b="1" dirty="0">
                <a:solidFill>
                  <a:srgbClr val="FFC000"/>
                </a:solidFill>
              </a:rPr>
              <a:t>http://</a:t>
            </a:r>
            <a:r>
              <a:rPr lang="en-US" sz="1400" b="1" dirty="0" smtClean="0">
                <a:solidFill>
                  <a:srgbClr val="FFC000"/>
                </a:solidFill>
              </a:rPr>
              <a:t>www.nostal.co.il</a:t>
            </a:r>
            <a:endParaRPr lang="he-IL" sz="1400" b="1" dirty="0">
              <a:solidFill>
                <a:srgbClr val="FFC000"/>
              </a:solidFill>
            </a:endParaRPr>
          </a:p>
        </p:txBody>
      </p:sp>
      <p:pic>
        <p:nvPicPr>
          <p:cNvPr id="20" name="Picture 21" descr="דף ראשי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2920" y="116632"/>
            <a:ext cx="476672" cy="476672"/>
          </a:xfrm>
          <a:prstGeom prst="rect">
            <a:avLst/>
          </a:prstGeom>
        </p:spPr>
      </p:pic>
      <p:sp>
        <p:nvSpPr>
          <p:cNvPr id="21" name="מלבן 20"/>
          <p:cNvSpPr/>
          <p:nvPr/>
        </p:nvSpPr>
        <p:spPr>
          <a:xfrm>
            <a:off x="0" y="808251"/>
            <a:ext cx="1800200" cy="4708981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</a:t>
            </a:r>
            <a:r>
              <a:rPr lang="he-IL" sz="1200" b="1" dirty="0" smtClean="0"/>
              <a:t>סמליל </a:t>
            </a:r>
            <a:r>
              <a:rPr lang="he-IL" sz="1200" b="1" dirty="0"/>
              <a:t>(לוגו)  </a:t>
            </a:r>
            <a:r>
              <a:rPr lang="he-IL" sz="1200" b="1" u="sng" dirty="0">
                <a:hlinkClick r:id="rId11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95" y="5192645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3" name="קבוצה 22"/>
          <p:cNvGrpSpPr/>
          <p:nvPr/>
        </p:nvGrpSpPr>
        <p:grpSpPr>
          <a:xfrm>
            <a:off x="683568" y="332656"/>
            <a:ext cx="1152128" cy="732241"/>
            <a:chOff x="217172" y="438310"/>
            <a:chExt cx="1453158" cy="1052508"/>
          </a:xfrm>
        </p:grpSpPr>
        <p:pic>
          <p:nvPicPr>
            <p:cNvPr id="24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2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7" name="מלבן 26"/>
          <p:cNvSpPr/>
          <p:nvPr/>
        </p:nvSpPr>
        <p:spPr>
          <a:xfrm>
            <a:off x="3995936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26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C000"/>
            </a:gs>
            <a:gs pos="19000">
              <a:schemeClr val="bg2"/>
            </a:gs>
            <a:gs pos="23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39752" y="106179"/>
            <a:ext cx="6804248" cy="461665"/>
          </a:xfr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he-IL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פעילות 3: </a:t>
            </a:r>
            <a:r>
              <a:rPr lang="he-IL" sz="2400" b="1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מעיינים בטקסטים כתובים וממזגים </a:t>
            </a:r>
            <a:r>
              <a:rPr lang="he-IL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מידע</a:t>
            </a:r>
          </a:p>
        </p:txBody>
      </p:sp>
      <p:graphicFrame>
        <p:nvGraphicFramePr>
          <p:cNvPr id="4" name="דיאגרמה 3">
            <a:hlinkClick r:id="rId4"/>
          </p:cNvPr>
          <p:cNvGraphicFramePr/>
          <p:nvPr>
            <p:extLst>
              <p:ext uri="{D42A27DB-BD31-4B8C-83A1-F6EECF244321}">
                <p14:modId xmlns:p14="http://schemas.microsoft.com/office/powerpoint/2010/main" val="2713988412"/>
              </p:ext>
            </p:extLst>
          </p:nvPr>
        </p:nvGraphicFramePr>
        <p:xfrm>
          <a:off x="5580112" y="2060848"/>
          <a:ext cx="3384376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864">
            <a:off x="289899" y="604863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4013">
            <a:off x="1204770" y="592215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5554">
            <a:off x="2015437" y="6049706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8404">
            <a:off x="3060704" y="5966860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662">
            <a:off x="3984340" y="5973925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David\AppData\Local\Microsoft\Windows\Temporary Internet Files\Content.IE5\AAA7YQP1\MC900383614[1].wmf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3547">
            <a:off x="5079107" y="6024793"/>
            <a:ext cx="85222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כותרת משנה 2"/>
          <p:cNvSpPr txBox="1">
            <a:spLocks/>
          </p:cNvSpPr>
          <p:nvPr/>
        </p:nvSpPr>
        <p:spPr>
          <a:xfrm>
            <a:off x="4499367" y="1044025"/>
            <a:ext cx="3665747" cy="461665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200" b="1">
                <a:solidFill>
                  <a:srgbClr val="002060"/>
                </a:solidFill>
              </a:defRPr>
            </a:lvl1pPr>
          </a:lstStyle>
          <a:p>
            <a:r>
              <a:rPr lang="he-IL" sz="2400" dirty="0"/>
              <a:t>הציבור הישראלי </a:t>
            </a:r>
            <a:r>
              <a:rPr lang="he-IL" sz="2400" dirty="0" smtClean="0"/>
              <a:t>וכחול-לבן</a:t>
            </a:r>
            <a:endParaRPr lang="he-IL" sz="2400" dirty="0"/>
          </a:p>
        </p:txBody>
      </p:sp>
      <p:pic>
        <p:nvPicPr>
          <p:cNvPr id="14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01017" y="887760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35696" y="2348880"/>
            <a:ext cx="2880320" cy="1815882"/>
          </a:xfrm>
          <a:prstGeom prst="rect">
            <a:avLst/>
          </a:prstGeom>
          <a:solidFill>
            <a:srgbClr val="002060"/>
          </a:solidFill>
          <a:ln w="57150" cmpd="thickThin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r>
              <a:rPr lang="he-IL" sz="1400" b="1" dirty="0">
                <a:solidFill>
                  <a:schemeClr val="bg1"/>
                </a:solidFill>
              </a:rPr>
              <a:t>בהתבסס על שני הטקסטים (טקסט </a:t>
            </a:r>
            <a:r>
              <a:rPr lang="he-IL" sz="1400" b="1" dirty="0" smtClean="0">
                <a:solidFill>
                  <a:schemeClr val="bg1"/>
                </a:solidFill>
              </a:rPr>
              <a:t>1, </a:t>
            </a:r>
            <a:r>
              <a:rPr lang="he-IL" sz="1400" b="1" dirty="0">
                <a:solidFill>
                  <a:schemeClr val="bg1"/>
                </a:solidFill>
              </a:rPr>
              <a:t>טקסט 2) ענו על </a:t>
            </a:r>
            <a:r>
              <a:rPr lang="he-IL" sz="1400" b="1" dirty="0" smtClean="0">
                <a:solidFill>
                  <a:schemeClr val="bg1"/>
                </a:solidFill>
              </a:rPr>
              <a:t>השאלה הבאה: </a:t>
            </a:r>
            <a:endParaRPr lang="he-IL" sz="1400" b="1" dirty="0">
              <a:solidFill>
                <a:schemeClr val="bg1"/>
              </a:solidFill>
            </a:endParaRPr>
          </a:p>
          <a:p>
            <a:endParaRPr lang="he-IL" sz="1400" b="1" dirty="0" smtClean="0">
              <a:solidFill>
                <a:schemeClr val="bg1"/>
              </a:solidFill>
            </a:endParaRPr>
          </a:p>
          <a:p>
            <a:r>
              <a:rPr lang="he-IL" sz="1400" b="1" dirty="0" smtClean="0">
                <a:solidFill>
                  <a:schemeClr val="bg1"/>
                </a:solidFill>
              </a:rPr>
              <a:t>מהי עמדת הציבור הישראלי כלפי רכישת מוצרים מתוצרת כחול-לבן? הוכיחו דבריכם.</a:t>
            </a:r>
          </a:p>
          <a:p>
            <a:endParaRPr lang="he-IL" sz="1400" b="1" dirty="0" smtClean="0">
              <a:solidFill>
                <a:schemeClr val="bg1"/>
              </a:solidFill>
            </a:endParaRPr>
          </a:p>
          <a:p>
            <a:endParaRPr lang="he-IL" sz="1400" b="1" dirty="0">
              <a:solidFill>
                <a:schemeClr val="bg1"/>
              </a:solidFill>
            </a:endParaRPr>
          </a:p>
        </p:txBody>
      </p:sp>
      <p:sp>
        <p:nvSpPr>
          <p:cNvPr id="20" name="חץ ימינה 19"/>
          <p:cNvSpPr/>
          <p:nvPr/>
        </p:nvSpPr>
        <p:spPr>
          <a:xfrm flipH="1">
            <a:off x="4644634" y="3406441"/>
            <a:ext cx="935477" cy="742639"/>
          </a:xfrm>
          <a:prstGeom prst="rightArrow">
            <a:avLst/>
          </a:prstGeom>
          <a:solidFill>
            <a:srgbClr val="77933C">
              <a:alpha val="34118"/>
            </a:srgb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200" b="1" dirty="0">
              <a:solidFill>
                <a:srgbClr val="002060"/>
              </a:solidFill>
            </a:endParaRPr>
          </a:p>
        </p:txBody>
      </p:sp>
      <p:grpSp>
        <p:nvGrpSpPr>
          <p:cNvPr id="21" name="קבוצה 20"/>
          <p:cNvGrpSpPr/>
          <p:nvPr/>
        </p:nvGrpSpPr>
        <p:grpSpPr>
          <a:xfrm>
            <a:off x="323528" y="4653136"/>
            <a:ext cx="976515" cy="1170552"/>
            <a:chOff x="3312371" y="0"/>
            <a:chExt cx="1232222" cy="1232221"/>
          </a:xfrm>
        </p:grpSpPr>
        <p:sp>
          <p:nvSpPr>
            <p:cNvPr id="22" name="מסגרת משופעת 21">
              <a:hlinkClick r:id="rId12" tooltip="דוגמה לסקר"/>
            </p:cNvPr>
            <p:cNvSpPr/>
            <p:nvPr/>
          </p:nvSpPr>
          <p:spPr>
            <a:xfrm>
              <a:off x="3312371" y="0"/>
              <a:ext cx="1232222" cy="1232221"/>
            </a:xfrm>
            <a:prstGeom prst="bevel">
              <a:avLst/>
            </a:prstGeom>
            <a:blipFill rotWithShape="0">
              <a:blip r:embed="rId13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solidFill>
                <a:srgbClr val="002060"/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מסגרת משופעת 4">
              <a:hlinkClick r:id="rId12"/>
            </p:cNvPr>
            <p:cNvSpPr/>
            <p:nvPr/>
          </p:nvSpPr>
          <p:spPr>
            <a:xfrm>
              <a:off x="3466399" y="154028"/>
              <a:ext cx="924166" cy="9241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solidFill>
                    <a:schemeClr val="tx1"/>
                  </a:solidFill>
                </a:rPr>
                <a:t>עורכים</a:t>
              </a:r>
            </a:p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solidFill>
                    <a:schemeClr val="tx1"/>
                  </a:solidFill>
                </a:rPr>
                <a:t>סקר</a:t>
              </a:r>
            </a:p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dirty="0" smtClean="0">
                  <a:solidFill>
                    <a:schemeClr val="tx1"/>
                  </a:solidFill>
                </a:rPr>
                <a:t>כיתתי</a:t>
              </a:r>
              <a:endParaRPr lang="he-IL" sz="1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61145" y="4581128"/>
            <a:ext cx="912044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00" b="1" dirty="0" smtClean="0">
                <a:solidFill>
                  <a:schemeClr val="bg1"/>
                </a:solidFill>
              </a:rPr>
              <a:t>דוגמה </a:t>
            </a:r>
            <a:r>
              <a:rPr lang="he-IL" sz="1000" b="1" dirty="0" smtClean="0">
                <a:solidFill>
                  <a:schemeClr val="bg1"/>
                </a:solidFill>
                <a:hlinkClick r:id="rId14"/>
              </a:rPr>
              <a:t>לסקר</a:t>
            </a:r>
            <a:endParaRPr lang="he-IL" sz="10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David\AppData\Local\Microsoft\Windows\Temporary Internet Files\Content.IE5\ZWT2X41Z\MM900178260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888644"/>
            <a:ext cx="575439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4" descr="עזרה.png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95736" y="3645024"/>
            <a:ext cx="804627" cy="432048"/>
          </a:xfrm>
          <a:prstGeom prst="rect">
            <a:avLst/>
          </a:prstGeom>
          <a:ln w="12700">
            <a:noFill/>
          </a:ln>
        </p:spPr>
      </p:pic>
      <p:sp>
        <p:nvSpPr>
          <p:cNvPr id="28" name="TextBox 27">
            <a:hlinkClick r:id="rId15" action="ppaction://hlinksldjump"/>
          </p:cNvPr>
          <p:cNvSpPr txBox="1"/>
          <p:nvPr/>
        </p:nvSpPr>
        <p:spPr>
          <a:xfrm>
            <a:off x="2195736" y="3666510"/>
            <a:ext cx="75703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800" b="1" dirty="0" smtClean="0">
                <a:solidFill>
                  <a:schemeClr val="bg1"/>
                </a:solidFill>
              </a:rPr>
              <a:t>לעזרה </a:t>
            </a:r>
          </a:p>
          <a:p>
            <a:pPr algn="ctr"/>
            <a:r>
              <a:rPr lang="he-IL" sz="800" b="1" dirty="0" smtClean="0">
                <a:solidFill>
                  <a:schemeClr val="bg1"/>
                </a:solidFill>
              </a:rPr>
              <a:t>לחצו כאן</a:t>
            </a:r>
            <a:endParaRPr lang="he-IL" sz="8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67744" y="116658"/>
            <a:ext cx="6841121" cy="584775"/>
          </a:xfrm>
          <a:prstGeom prst="rect">
            <a:avLst/>
          </a:prstGeom>
          <a:gradFill>
            <a:gsLst>
              <a:gs pos="13000">
                <a:schemeClr val="tx2"/>
              </a:gs>
              <a:gs pos="30000">
                <a:schemeClr val="bg1"/>
              </a:gs>
              <a:gs pos="64999">
                <a:schemeClr val="bg1"/>
              </a:gs>
              <a:gs pos="89999">
                <a:srgbClr val="0070C0"/>
              </a:gs>
              <a:gs pos="98000">
                <a:schemeClr val="tx2">
                  <a:lumMod val="75000"/>
                </a:schemeClr>
              </a:gs>
            </a:gsLst>
            <a:lin ang="5400000" scaled="0"/>
          </a:gradFill>
          <a:ln w="57150" cmpd="thickThin">
            <a:solidFill>
              <a:srgbClr val="002060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1600" b="1">
                <a:solidFill>
                  <a:srgbClr val="002060"/>
                </a:solidFill>
              </a:defRPr>
            </a:lvl1pPr>
          </a:lstStyle>
          <a:p>
            <a:pPr algn="r"/>
            <a:r>
              <a:rPr lang="he-IL" sz="3200" dirty="0" smtClean="0"/>
              <a:t>פעילות </a:t>
            </a:r>
            <a:r>
              <a:rPr lang="he-IL" sz="3200" dirty="0"/>
              <a:t>3</a:t>
            </a:r>
            <a:r>
              <a:rPr lang="he-IL" sz="3200" dirty="0" smtClean="0"/>
              <a:t>: מכלילים וממזגים - בטקסטים</a:t>
            </a:r>
            <a:endParaRPr lang="he-IL" sz="3200" dirty="0"/>
          </a:p>
        </p:txBody>
      </p:sp>
      <p:pic>
        <p:nvPicPr>
          <p:cNvPr id="30" name="Picture 3" descr="C:\Users\David\AppData\Local\Microsoft\Windows\Temporary Internet Files\Content.IE5\YZB1S0D3\MC900434403[1].wmf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41" y="2636912"/>
            <a:ext cx="681038" cy="5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hlinkClick r:id="rId17" action="ppaction://hlinksldjump"/>
          </p:cNvPr>
          <p:cNvSpPr txBox="1"/>
          <p:nvPr/>
        </p:nvSpPr>
        <p:spPr>
          <a:xfrm>
            <a:off x="461258" y="3068960"/>
            <a:ext cx="8703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מהו מיזוג מקורות מידע?</a:t>
            </a:r>
            <a:endParaRPr lang="he-IL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2" name="Picture 21" descr="דף ראשי.png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422920" y="116632"/>
            <a:ext cx="476672" cy="476672"/>
          </a:xfrm>
          <a:prstGeom prst="rect">
            <a:avLst/>
          </a:prstGeom>
        </p:spPr>
      </p:pic>
      <p:sp>
        <p:nvSpPr>
          <p:cNvPr id="33" name="מלבן 32"/>
          <p:cNvSpPr/>
          <p:nvPr/>
        </p:nvSpPr>
        <p:spPr>
          <a:xfrm>
            <a:off x="0" y="1168291"/>
            <a:ext cx="1800200" cy="4708981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he-IL" sz="1200" b="1" dirty="0" smtClean="0"/>
          </a:p>
          <a:p>
            <a:r>
              <a:rPr lang="he-IL" sz="1200" b="1" dirty="0" smtClean="0"/>
              <a:t>מהו </a:t>
            </a:r>
            <a:r>
              <a:rPr lang="he-IL" sz="1200" b="1" dirty="0"/>
              <a:t>מוצר ישראלי?</a:t>
            </a:r>
            <a:endParaRPr lang="en-US" sz="1200" b="1" dirty="0"/>
          </a:p>
          <a:p>
            <a:r>
              <a:rPr lang="he-IL" sz="1200" b="1" dirty="0"/>
              <a:t>מוצר הוא סחורה או שירות שניתן לקנייה ולמכירה. כדי שמוצר מסוים ייחשב מוצר ישראלי נדרשים התנאים הבאים</a:t>
            </a:r>
            <a:r>
              <a:rPr lang="he-IL" sz="1200" b="1" dirty="0" smtClean="0"/>
              <a:t>: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שלושים וחמישה אחוזים מתהליך הייצור של המוצר נעשה בישראל.</a:t>
            </a:r>
            <a:endParaRPr lang="en-US" sz="12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200" b="1" dirty="0"/>
              <a:t>היצרן הוא אזרח ישראלי או אזרח ישראלי או תושב קבע בישראל או תאגיד הרשום בישראל. </a:t>
            </a:r>
            <a:endParaRPr lang="en-US" sz="1200" b="1" dirty="0"/>
          </a:p>
          <a:p>
            <a:r>
              <a:rPr lang="he-IL" sz="1200" b="1" dirty="0"/>
              <a:t> </a:t>
            </a:r>
            <a:endParaRPr lang="en-US" sz="1200" b="1" dirty="0"/>
          </a:p>
          <a:p>
            <a:r>
              <a:rPr lang="he-IL" sz="1200" b="1" dirty="0" smtClean="0"/>
              <a:t>משרד </a:t>
            </a:r>
            <a:r>
              <a:rPr lang="he-IL" sz="1200" b="1" dirty="0" err="1"/>
              <a:t>התמ"ת</a:t>
            </a:r>
            <a:r>
              <a:rPr lang="he-IL" sz="1200" b="1" dirty="0"/>
              <a:t>, קורא ליצרנים הישראלים  לסמן  מוצרים ישראלים  באמצעות  בסמליל (לוגו)  </a:t>
            </a:r>
            <a:r>
              <a:rPr lang="he-IL" sz="1200" b="1" u="sng" dirty="0">
                <a:hlinkClick r:id="rId21"/>
              </a:rPr>
              <a:t>מיוצר בישראל</a:t>
            </a:r>
            <a:r>
              <a:rPr lang="en-US" sz="1200" b="1" dirty="0"/>
              <a:t> </a:t>
            </a:r>
            <a:r>
              <a:rPr lang="he-IL" sz="1200" b="1" dirty="0"/>
              <a:t> כך שיהיה קל לזהותם. </a:t>
            </a:r>
            <a:endParaRPr lang="en-US" sz="1200" b="1" dirty="0"/>
          </a:p>
          <a:p>
            <a:r>
              <a:rPr lang="en-US" sz="1200" b="1" dirty="0"/>
              <a:t> 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595" y="5552685"/>
            <a:ext cx="837797" cy="276999"/>
          </a:xfrm>
          <a:prstGeom prst="rect">
            <a:avLst/>
          </a:prstGeom>
          <a:solidFill>
            <a:srgbClr val="1F497D">
              <a:alpha val="45882"/>
            </a:srgbClr>
          </a:solidFill>
          <a:ln w="57150"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 smtClean="0">
                <a:solidFill>
                  <a:schemeClr val="bg1">
                    <a:lumMod val="95000"/>
                  </a:schemeClr>
                </a:solidFill>
              </a:rPr>
              <a:t>סגור</a:t>
            </a:r>
            <a:endParaRPr lang="he-IL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5" name="קבוצה 34"/>
          <p:cNvGrpSpPr/>
          <p:nvPr/>
        </p:nvGrpSpPr>
        <p:grpSpPr>
          <a:xfrm>
            <a:off x="323528" y="680535"/>
            <a:ext cx="1152128" cy="732241"/>
            <a:chOff x="217172" y="438310"/>
            <a:chExt cx="1453158" cy="1052508"/>
          </a:xfrm>
        </p:grpSpPr>
        <p:pic>
          <p:nvPicPr>
            <p:cNvPr id="36" name="Picture 2" descr="C:\Users\David\AppData\Local\Microsoft\Windows\Temporary Internet Files\Content.IE5\ZWT2X41Z\MC900441470[1].png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" y="438310"/>
              <a:ext cx="1052508" cy="1052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/>
            <p:cNvSpPr txBox="1"/>
            <p:nvPr/>
          </p:nvSpPr>
          <p:spPr>
            <a:xfrm>
              <a:off x="217172" y="574042"/>
              <a:ext cx="754428" cy="84054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800" b="1" dirty="0" smtClean="0"/>
                <a:t>מהו מוצר ישראלי?</a:t>
              </a:r>
              <a:endParaRPr lang="he-IL" sz="800" b="1" dirty="0"/>
            </a:p>
          </p:txBody>
        </p:sp>
      </p:grpSp>
      <p:sp>
        <p:nvSpPr>
          <p:cNvPr id="38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3717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FFC000"/>
            </a:gs>
            <a:gs pos="18000">
              <a:schemeClr val="bg2"/>
            </a:gs>
            <a:gs pos="19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79712" y="1628800"/>
            <a:ext cx="6707088" cy="370100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he-IL" sz="2400" b="1" dirty="0">
                <a:solidFill>
                  <a:schemeClr val="bg1"/>
                </a:solidFill>
              </a:rPr>
              <a:t>בדקו </a:t>
            </a:r>
            <a:r>
              <a:rPr lang="he-IL" sz="2400" b="1" dirty="0" smtClean="0">
                <a:solidFill>
                  <a:schemeClr val="bg1"/>
                </a:solidFill>
              </a:rPr>
              <a:t>שכתבתם בתשובה את עמדת הציבור בהכללה, בהתבסס </a:t>
            </a:r>
            <a:r>
              <a:rPr lang="he-IL" sz="2400" b="1" dirty="0" smtClean="0">
                <a:solidFill>
                  <a:prstClr val="white"/>
                </a:solidFill>
              </a:rPr>
              <a:t>על </a:t>
            </a:r>
            <a:r>
              <a:rPr lang="he-IL" sz="2400" b="1" dirty="0">
                <a:solidFill>
                  <a:prstClr val="white"/>
                </a:solidFill>
              </a:rPr>
              <a:t>שני </a:t>
            </a:r>
            <a:r>
              <a:rPr lang="he-IL" sz="2400" b="1" dirty="0" smtClean="0">
                <a:solidFill>
                  <a:prstClr val="white"/>
                </a:solidFill>
              </a:rPr>
              <a:t>הטקסטים</a:t>
            </a:r>
            <a:r>
              <a:rPr lang="he-IL" sz="2400" b="1" dirty="0" smtClean="0">
                <a:solidFill>
                  <a:schemeClr val="bg1"/>
                </a:solidFill>
              </a:rPr>
              <a:t>. </a:t>
            </a:r>
            <a:r>
              <a:rPr lang="he-IL" sz="2400" b="1" dirty="0">
                <a:solidFill>
                  <a:schemeClr val="bg1"/>
                </a:solidFill>
              </a:rPr>
              <a:t>רצוי </a:t>
            </a:r>
            <a:r>
              <a:rPr lang="he-IL" sz="2400" b="1" dirty="0" smtClean="0">
                <a:solidFill>
                  <a:schemeClr val="bg1"/>
                </a:solidFill>
              </a:rPr>
              <a:t>שההכללה תופיע בחלק הפותח של התשובה</a:t>
            </a:r>
            <a:r>
              <a:rPr lang="he-IL" sz="2400" b="1" dirty="0">
                <a:solidFill>
                  <a:schemeClr val="bg1"/>
                </a:solidFill>
              </a:rPr>
              <a:t>.   </a:t>
            </a:r>
            <a:endParaRPr lang="en-US" sz="2400" b="1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he-IL" sz="2400" b="1" dirty="0" smtClean="0">
                <a:solidFill>
                  <a:schemeClr val="bg1"/>
                </a:solidFill>
              </a:rPr>
              <a:t>בדקו שבתשובה מופיעים פרטים, משני הטקסטים, המבססים את האמירה הכללית שכתבתם על עמדת הציבור. רצוי שהביסוס יופיע אחרי </a:t>
            </a:r>
            <a:r>
              <a:rPr lang="he-IL" sz="2400" b="1" dirty="0">
                <a:solidFill>
                  <a:schemeClr val="bg1"/>
                </a:solidFill>
              </a:rPr>
              <a:t>האמירה הכללית. </a:t>
            </a:r>
            <a:endParaRPr lang="en-US" sz="2400" b="1" dirty="0">
              <a:solidFill>
                <a:schemeClr val="bg1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he-IL" sz="2400" b="1" dirty="0" smtClean="0">
                <a:solidFill>
                  <a:schemeClr val="bg1"/>
                </a:solidFill>
              </a:rPr>
              <a:t>בדקו </a:t>
            </a:r>
            <a:r>
              <a:rPr lang="he-IL" sz="2400" b="1" dirty="0">
                <a:solidFill>
                  <a:schemeClr val="bg1"/>
                </a:solidFill>
              </a:rPr>
              <a:t>שיצרתם בכתיבתכם קשר בין רכיבי התשובה: גם בין העמדה </a:t>
            </a:r>
            <a:r>
              <a:rPr lang="he-IL" sz="2400" b="1" dirty="0" smtClean="0">
                <a:solidFill>
                  <a:schemeClr val="bg1"/>
                </a:solidFill>
              </a:rPr>
              <a:t>לביסוס  </a:t>
            </a:r>
            <a:r>
              <a:rPr lang="he-IL" sz="2400" b="1" dirty="0">
                <a:solidFill>
                  <a:schemeClr val="bg1"/>
                </a:solidFill>
              </a:rPr>
              <a:t>וגם בין </a:t>
            </a:r>
            <a:r>
              <a:rPr lang="he-IL" sz="2400" b="1" dirty="0" smtClean="0">
                <a:solidFill>
                  <a:schemeClr val="bg1"/>
                </a:solidFill>
              </a:rPr>
              <a:t>פרטי הביסוס. </a:t>
            </a:r>
            <a:endParaRPr lang="en-US" sz="2400" b="1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he-IL" sz="2400" b="1" dirty="0">
              <a:solidFill>
                <a:schemeClr val="bg1"/>
              </a:solidFill>
            </a:endParaRPr>
          </a:p>
        </p:txBody>
      </p:sp>
      <p:pic>
        <p:nvPicPr>
          <p:cNvPr id="4" name="Picture 12" descr="חזרה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904" y="72008"/>
            <a:ext cx="620688" cy="6206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1720" y="908720"/>
            <a:ext cx="6120680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lvl="0" indent="0" algn="ctr">
              <a:buClr>
                <a:srgbClr val="990000"/>
              </a:buClr>
              <a:buFont typeface="Arial" panose="020B0604020202020204" pitchFamily="34" charset="0"/>
              <a:buNone/>
              <a:defRPr sz="2800" b="1">
                <a:solidFill>
                  <a:prstClr val="black"/>
                </a:solidFill>
              </a:defRPr>
            </a:lvl1pPr>
          </a:lstStyle>
          <a:p>
            <a:r>
              <a:rPr lang="he-IL" dirty="0">
                <a:solidFill>
                  <a:schemeClr val="bg1"/>
                </a:solidFill>
              </a:rPr>
              <a:t>בודקים את התוצר הסופי לאור השאלה</a:t>
            </a:r>
          </a:p>
        </p:txBody>
      </p:sp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1000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accent6">
                <a:lumMod val="40000"/>
                <a:lumOff val="60000"/>
              </a:schemeClr>
            </a:gs>
            <a:gs pos="97000">
              <a:srgbClr val="21D6E0"/>
            </a:gs>
            <a:gs pos="89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102254075"/>
              </p:ext>
            </p:extLst>
          </p:nvPr>
        </p:nvGraphicFramePr>
        <p:xfrm>
          <a:off x="2051720" y="1397000"/>
          <a:ext cx="4824536" cy="260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11560" y="3703672"/>
            <a:ext cx="7488832" cy="289310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marL="0" indent="0">
              <a:buNone/>
            </a:pPr>
            <a:r>
              <a:rPr lang="he-IL" sz="1400" dirty="0" smtClean="0">
                <a:solidFill>
                  <a:prstClr val="black"/>
                </a:solidFill>
              </a:rPr>
              <a:t>מלאכת המיזוג היא פעולה </a:t>
            </a:r>
            <a:r>
              <a:rPr lang="he-IL" sz="1400" dirty="0">
                <a:solidFill>
                  <a:prstClr val="black"/>
                </a:solidFill>
              </a:rPr>
              <a:t>מורכבת של </a:t>
            </a:r>
            <a:r>
              <a:rPr lang="he-IL" sz="1400" dirty="0" smtClean="0">
                <a:solidFill>
                  <a:prstClr val="black"/>
                </a:solidFill>
              </a:rPr>
              <a:t>קריאה (ו/או האזנה)  וכתיבה, </a:t>
            </a:r>
            <a:r>
              <a:rPr lang="he-IL" sz="1400" dirty="0">
                <a:solidFill>
                  <a:prstClr val="black"/>
                </a:solidFill>
              </a:rPr>
              <a:t>הכוללת מספר שלבים:</a:t>
            </a:r>
            <a:endParaRPr lang="en-US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מבינים את נושא הכתיבה או את השאלה שצריך לענות </a:t>
            </a:r>
            <a:r>
              <a:rPr lang="he-IL" sz="1400" dirty="0" smtClean="0">
                <a:solidFill>
                  <a:prstClr val="black"/>
                </a:solidFill>
              </a:rPr>
              <a:t>עליה. </a:t>
            </a:r>
            <a:endParaRPr lang="en-US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בונים כלי מארגן לאיסוף </a:t>
            </a:r>
            <a:r>
              <a:rPr lang="he-IL" sz="1400" dirty="0" smtClean="0">
                <a:solidFill>
                  <a:prstClr val="black"/>
                </a:solidFill>
              </a:rPr>
              <a:t>התכנים </a:t>
            </a:r>
            <a:r>
              <a:rPr lang="he-IL" sz="1400" dirty="0">
                <a:solidFill>
                  <a:prstClr val="black"/>
                </a:solidFill>
              </a:rPr>
              <a:t>(היצג גרפי מסוג טבלה, מפה), לאור נושא הכתיבה או </a:t>
            </a:r>
            <a:r>
              <a:rPr lang="he-IL" sz="1400" dirty="0" smtClean="0">
                <a:solidFill>
                  <a:prstClr val="black"/>
                </a:solidFill>
              </a:rPr>
              <a:t>לאור השאלה </a:t>
            </a:r>
            <a:r>
              <a:rPr lang="he-IL" sz="1400" dirty="0">
                <a:solidFill>
                  <a:prstClr val="black"/>
                </a:solidFill>
              </a:rPr>
              <a:t>שצריך לענות עליה. </a:t>
            </a:r>
            <a:endParaRPr lang="en-US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prstClr val="black"/>
                </a:solidFill>
              </a:rPr>
              <a:t>קוראים את הטקסטים ו/או מאזינים להם, ובוררים </a:t>
            </a:r>
            <a:r>
              <a:rPr lang="he-IL" sz="1400" dirty="0">
                <a:solidFill>
                  <a:prstClr val="black"/>
                </a:solidFill>
              </a:rPr>
              <a:t>מהם את התכנים </a:t>
            </a:r>
            <a:r>
              <a:rPr lang="he-IL" sz="1400" dirty="0" smtClean="0">
                <a:solidFill>
                  <a:prstClr val="black"/>
                </a:solidFill>
              </a:rPr>
              <a:t>המתאימים.</a:t>
            </a:r>
            <a:endParaRPr lang="en-US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prstClr val="black"/>
                </a:solidFill>
              </a:rPr>
              <a:t>כותבים את </a:t>
            </a:r>
            <a:r>
              <a:rPr lang="he-IL" sz="1400" dirty="0">
                <a:solidFill>
                  <a:prstClr val="black"/>
                </a:solidFill>
              </a:rPr>
              <a:t>התכנים המתאימים </a:t>
            </a:r>
            <a:r>
              <a:rPr lang="he-IL" sz="1400" dirty="0" smtClean="0">
                <a:solidFill>
                  <a:prstClr val="black"/>
                </a:solidFill>
              </a:rPr>
              <a:t>בתמציתיות בהיצג </a:t>
            </a:r>
            <a:r>
              <a:rPr lang="he-IL" sz="1400" dirty="0">
                <a:solidFill>
                  <a:prstClr val="black"/>
                </a:solidFill>
              </a:rPr>
              <a:t>הגרפי. </a:t>
            </a:r>
            <a:r>
              <a:rPr lang="he-IL" sz="1400" dirty="0" smtClean="0">
                <a:solidFill>
                  <a:prstClr val="black"/>
                </a:solidFill>
              </a:rPr>
              <a:t>רצוי לאזכר את המקור ששימש בסיס לכתיבה.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prstClr val="black"/>
                </a:solidFill>
              </a:rPr>
              <a:t>מתקנים ומשפרים את ההיצג הגרפי: מאחדים תכנים ומשמיטים תוכן עודף</a:t>
            </a:r>
            <a:r>
              <a:rPr lang="en-US" sz="1400" dirty="0" smtClean="0">
                <a:solidFill>
                  <a:prstClr val="black"/>
                </a:solidFill>
              </a:rPr>
              <a:t>;</a:t>
            </a:r>
            <a:r>
              <a:rPr lang="he-IL" sz="1400" dirty="0" smtClean="0">
                <a:solidFill>
                  <a:prstClr val="black"/>
                </a:solidFill>
              </a:rPr>
              <a:t> קובעים </a:t>
            </a:r>
            <a:r>
              <a:rPr lang="he-IL" sz="1400" dirty="0">
                <a:solidFill>
                  <a:prstClr val="black"/>
                </a:solidFill>
              </a:rPr>
              <a:t>עיקרון מארגן </a:t>
            </a:r>
            <a:r>
              <a:rPr lang="he-IL" sz="1400" dirty="0" smtClean="0">
                <a:solidFill>
                  <a:prstClr val="black"/>
                </a:solidFill>
              </a:rPr>
              <a:t>להצגת הנושא.  </a:t>
            </a:r>
            <a:endParaRPr lang="he-IL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prstClr val="black"/>
                </a:solidFill>
              </a:rPr>
              <a:t>כותבים </a:t>
            </a:r>
            <a:r>
              <a:rPr lang="he-IL" sz="1400" dirty="0">
                <a:solidFill>
                  <a:prstClr val="black"/>
                </a:solidFill>
              </a:rPr>
              <a:t>טקסט לאור ההיצג הגרפי. קובעים את סדר הצגת </a:t>
            </a:r>
            <a:r>
              <a:rPr lang="he-IL" sz="1400" dirty="0" smtClean="0">
                <a:solidFill>
                  <a:prstClr val="black"/>
                </a:solidFill>
              </a:rPr>
              <a:t>התכנים </a:t>
            </a:r>
            <a:r>
              <a:rPr lang="he-IL" sz="1400" dirty="0">
                <a:solidFill>
                  <a:prstClr val="black"/>
                </a:solidFill>
              </a:rPr>
              <a:t>ואת דרכי הקישור בין </a:t>
            </a:r>
            <a:r>
              <a:rPr lang="he-IL" sz="1400" dirty="0" smtClean="0">
                <a:solidFill>
                  <a:prstClr val="black"/>
                </a:solidFill>
              </a:rPr>
              <a:t>רכיבי  הטקסט. </a:t>
            </a:r>
            <a:endParaRPr lang="en-US" sz="1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משכתבים ועורכים את </a:t>
            </a:r>
            <a:r>
              <a:rPr lang="he-IL" sz="1400" dirty="0" smtClean="0">
                <a:solidFill>
                  <a:prstClr val="black"/>
                </a:solidFill>
              </a:rPr>
              <a:t>הטקסט. </a:t>
            </a:r>
            <a:endParaRPr lang="en-US" sz="140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32240" y="2295458"/>
            <a:ext cx="2382091" cy="646331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 smtClean="0">
                <a:solidFill>
                  <a:prstClr val="black"/>
                </a:solidFill>
              </a:rPr>
              <a:t>פעולה שבה פיסות תוכן מטקסטים שונים מתקבצות לטקסט אחד לכיד ומקושר.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5" name="כותרת 1"/>
          <p:cNvSpPr txBox="1">
            <a:spLocks/>
          </p:cNvSpPr>
          <p:nvPr/>
        </p:nvSpPr>
        <p:spPr>
          <a:xfrm>
            <a:off x="453934" y="672951"/>
            <a:ext cx="8229600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285750" lvl="0" indent="-285750">
              <a:buClr>
                <a:srgbClr val="990000"/>
              </a:buClr>
              <a:buFont typeface="Arial" panose="020B0604020202020204" pitchFamily="34" charset="0"/>
              <a:buChar char="•"/>
              <a:defRPr sz="1400" b="1"/>
            </a:lvl1pPr>
          </a:lstStyle>
          <a:p>
            <a:pPr marL="0" lvl="0" indent="0" algn="ctr">
              <a:buClrTx/>
              <a:buNone/>
            </a:pPr>
            <a:r>
              <a:rPr lang="he-IL" sz="2800" dirty="0">
                <a:solidFill>
                  <a:prstClr val="black"/>
                </a:solidFill>
              </a:rPr>
              <a:t>על מלאכת המיזוג בטקסטים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2341329"/>
            <a:ext cx="2375248" cy="1015663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prstClr val="black"/>
                </a:solidFill>
              </a:rPr>
              <a:t>טקסט חדש לכיד ומקושר המתאים לדרישת הכתיבה.   </a:t>
            </a:r>
            <a:endParaRPr lang="en-US" dirty="0">
              <a:solidFill>
                <a:prstClr val="black"/>
              </a:solidFill>
            </a:endParaRPr>
          </a:p>
          <a:p>
            <a:r>
              <a:rPr lang="he-IL" dirty="0">
                <a:solidFill>
                  <a:prstClr val="black"/>
                </a:solidFill>
              </a:rPr>
              <a:t>בטקסט יש מקום </a:t>
            </a:r>
            <a:r>
              <a:rPr lang="he-IL" dirty="0" smtClean="0">
                <a:solidFill>
                  <a:prstClr val="black"/>
                </a:solidFill>
              </a:rPr>
              <a:t>לאזכר, רצוי בסוגריים, </a:t>
            </a:r>
            <a:r>
              <a:rPr lang="he-IL" dirty="0">
                <a:solidFill>
                  <a:prstClr val="black"/>
                </a:solidFill>
              </a:rPr>
              <a:t>את המקורות ששימשו בסיס לכתיבה. </a:t>
            </a:r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2" name="קבוצה 1"/>
          <p:cNvGrpSpPr/>
          <p:nvPr/>
        </p:nvGrpSpPr>
        <p:grpSpPr>
          <a:xfrm>
            <a:off x="5351855" y="1797768"/>
            <a:ext cx="1305111" cy="1631232"/>
            <a:chOff x="5351855" y="1797768"/>
            <a:chExt cx="1305111" cy="1631232"/>
          </a:xfrm>
        </p:grpSpPr>
        <p:sp>
          <p:nvSpPr>
            <p:cNvPr id="13" name="מלבן מעוגל 12"/>
            <p:cNvSpPr/>
            <p:nvPr/>
          </p:nvSpPr>
          <p:spPr>
            <a:xfrm>
              <a:off x="5351855" y="1797768"/>
              <a:ext cx="1305111" cy="1060299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he-IL" dirty="0"/>
            </a:p>
          </p:txBody>
        </p:sp>
        <p:sp>
          <p:nvSpPr>
            <p:cNvPr id="14" name="צורה חופשית 13"/>
            <p:cNvSpPr/>
            <p:nvPr/>
          </p:nvSpPr>
          <p:spPr>
            <a:xfrm>
              <a:off x="5351855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מהו מיזוג?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28" name="Picture 4" descr="C:\Users\David\AppData\Local\Microsoft\Windows\Temporary Internet Files\Content.IE5\YZB1S0D3\MC900441902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9780" y="1844824"/>
              <a:ext cx="976436" cy="957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קבוצה 2"/>
          <p:cNvGrpSpPr/>
          <p:nvPr/>
        </p:nvGrpSpPr>
        <p:grpSpPr>
          <a:xfrm>
            <a:off x="3904720" y="1797768"/>
            <a:ext cx="1316570" cy="1631232"/>
            <a:chOff x="3904720" y="1797768"/>
            <a:chExt cx="1316570" cy="1631232"/>
          </a:xfrm>
        </p:grpSpPr>
        <p:sp>
          <p:nvSpPr>
            <p:cNvPr id="11" name="מלבן מעוגל 10"/>
            <p:cNvSpPr/>
            <p:nvPr/>
          </p:nvSpPr>
          <p:spPr>
            <a:xfrm>
              <a:off x="3916179" y="1797768"/>
              <a:ext cx="1305111" cy="1060299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צורה חופשית 11"/>
            <p:cNvSpPr/>
            <p:nvPr/>
          </p:nvSpPr>
          <p:spPr>
            <a:xfrm>
              <a:off x="3916179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כיצד ממזגים?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30" name="Picture 6" descr="C:\Users\David\AppData\Local\Microsoft\Windows\Temporary Internet Files\Content.IE5\WXNZ7GTT\MC900440386[1]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4720" y="1895040"/>
              <a:ext cx="1313304" cy="1057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קבוצה 4"/>
          <p:cNvGrpSpPr/>
          <p:nvPr/>
        </p:nvGrpSpPr>
        <p:grpSpPr>
          <a:xfrm>
            <a:off x="2480502" y="1797768"/>
            <a:ext cx="1305111" cy="1631232"/>
            <a:chOff x="2480502" y="1797768"/>
            <a:chExt cx="1305111" cy="1631232"/>
          </a:xfrm>
        </p:grpSpPr>
        <p:sp>
          <p:nvSpPr>
            <p:cNvPr id="9" name="מלבן מעוגל 8"/>
            <p:cNvSpPr/>
            <p:nvPr/>
          </p:nvSpPr>
          <p:spPr>
            <a:xfrm>
              <a:off x="2480502" y="1797768"/>
              <a:ext cx="1305111" cy="1060299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צורה חופשית 9"/>
            <p:cNvSpPr/>
            <p:nvPr/>
          </p:nvSpPr>
          <p:spPr>
            <a:xfrm>
              <a:off x="2480502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מהו תוצר מיזוג?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32" name="Picture 8" descr="C:\Users\David\AppData\Local\Microsoft\Windows\Temporary Internet Files\Content.IE5\ZWT2X41Z\MC90044195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965915"/>
              <a:ext cx="1017922" cy="745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12" descr="חזרה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496" y="72008"/>
            <a:ext cx="620688" cy="620688"/>
          </a:xfrm>
          <a:prstGeom prst="rect">
            <a:avLst/>
          </a:prstGeom>
        </p:spPr>
      </p:pic>
      <p:sp>
        <p:nvSpPr>
          <p:cNvPr id="21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31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xit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8" grpId="2" animBg="1"/>
      <p:bldP spid="18" grpId="3" animBg="1"/>
      <p:bldP spid="19" grpId="0" animBg="1"/>
      <p:bldP spid="19" grpId="1" animBg="1"/>
      <p:bldP spid="26" grpId="0" animBg="1"/>
      <p:bldP spid="2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accent6">
                <a:lumMod val="40000"/>
                <a:lumOff val="60000"/>
              </a:schemeClr>
            </a:gs>
            <a:gs pos="97000">
              <a:srgbClr val="21D6E0"/>
            </a:gs>
            <a:gs pos="89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593574141"/>
              </p:ext>
            </p:extLst>
          </p:nvPr>
        </p:nvGraphicFramePr>
        <p:xfrm>
          <a:off x="2051720" y="1397000"/>
          <a:ext cx="4824536" cy="260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11560" y="3703672"/>
            <a:ext cx="7488832" cy="289310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pPr marL="0" lvl="0" indent="0">
              <a:buClrTx/>
              <a:buNone/>
            </a:pPr>
            <a:r>
              <a:rPr lang="he-IL" sz="1400" dirty="0">
                <a:solidFill>
                  <a:prstClr val="black"/>
                </a:solidFill>
              </a:rPr>
              <a:t>מיזוג </a:t>
            </a:r>
            <a:r>
              <a:rPr lang="he-IL" sz="1400" dirty="0" smtClean="0">
                <a:solidFill>
                  <a:prstClr val="black"/>
                </a:solidFill>
              </a:rPr>
              <a:t>מקורות מידע הוא </a:t>
            </a:r>
            <a:r>
              <a:rPr lang="he-IL" sz="1400" dirty="0">
                <a:solidFill>
                  <a:prstClr val="black"/>
                </a:solidFill>
              </a:rPr>
              <a:t>פעולה מורכבת של קריאה </a:t>
            </a:r>
            <a:r>
              <a:rPr lang="he-IL" sz="1400" dirty="0" smtClean="0">
                <a:solidFill>
                  <a:prstClr val="black"/>
                </a:solidFill>
              </a:rPr>
              <a:t>(ו/או האזנה) וכתיבה</a:t>
            </a:r>
            <a:r>
              <a:rPr lang="he-IL" sz="1400" dirty="0">
                <a:solidFill>
                  <a:prstClr val="black"/>
                </a:solidFill>
              </a:rPr>
              <a:t>, הכוללת מספר שלבים: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מבינים את נושא הכתיבה או את השאלה שצריך לענות עליה. 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בונים כלי מארגן לאיסוף התכנים (היצג גרפי מסוג טבלה, מפה), לאור נושא הכתיבה או לאור השאלה שצריך לענות עליה. 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קוראים את </a:t>
            </a:r>
            <a:r>
              <a:rPr lang="he-IL" sz="1400" dirty="0" smtClean="0">
                <a:solidFill>
                  <a:prstClr val="black"/>
                </a:solidFill>
              </a:rPr>
              <a:t>מקורות המידע ו/או מאזינים להם. </a:t>
            </a:r>
            <a:r>
              <a:rPr lang="he-IL" sz="1400" dirty="0">
                <a:solidFill>
                  <a:prstClr val="black"/>
                </a:solidFill>
              </a:rPr>
              <a:t>בוררים מהם את התכנים המתאימים.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כותבים את התכנים המתאימים בתמציתיות בהיצג הגרפי. רצוי לאזכר את המקור ששימש בסיס לכתיבה. 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מתקנים ומשפרים את ההיצג הגרפי: </a:t>
            </a:r>
            <a:r>
              <a:rPr lang="he-IL" sz="1400" dirty="0" smtClean="0">
                <a:solidFill>
                  <a:prstClr val="black"/>
                </a:solidFill>
              </a:rPr>
              <a:t>מאחדים תכנים ומשמיטים מידע </a:t>
            </a:r>
            <a:r>
              <a:rPr lang="he-IL" sz="1400" dirty="0">
                <a:solidFill>
                  <a:prstClr val="black"/>
                </a:solidFill>
              </a:rPr>
              <a:t>עודף, קובעים עיקרון מארגן להצגת </a:t>
            </a:r>
            <a:r>
              <a:rPr lang="he-IL" sz="1400" dirty="0" smtClean="0">
                <a:solidFill>
                  <a:prstClr val="black"/>
                </a:solidFill>
              </a:rPr>
              <a:t>הנושא.  </a:t>
            </a:r>
            <a:endParaRPr lang="he-IL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כותבים טקסט לאור ההיצג הגרפי. קובעים את סדר הצגת </a:t>
            </a:r>
            <a:r>
              <a:rPr lang="he-IL" sz="1400" dirty="0" smtClean="0">
                <a:solidFill>
                  <a:prstClr val="black"/>
                </a:solidFill>
              </a:rPr>
              <a:t>התכנים </a:t>
            </a:r>
            <a:r>
              <a:rPr lang="he-IL" sz="1400" dirty="0">
                <a:solidFill>
                  <a:prstClr val="black"/>
                </a:solidFill>
              </a:rPr>
              <a:t>ואת דרכי הקישור בין </a:t>
            </a:r>
            <a:r>
              <a:rPr lang="he-IL" sz="1400" dirty="0" smtClean="0">
                <a:solidFill>
                  <a:prstClr val="black"/>
                </a:solidFill>
              </a:rPr>
              <a:t>רכיבי  הטקסט הנכתב. </a:t>
            </a:r>
            <a:endParaRPr lang="en-US" sz="1400" dirty="0">
              <a:solidFill>
                <a:prstClr val="black"/>
              </a:solidFill>
            </a:endParaRPr>
          </a:p>
          <a:p>
            <a:pPr lvl="0">
              <a:buClrTx/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prstClr val="black"/>
                </a:solidFill>
              </a:rPr>
              <a:t>משכתבים ועורכים את הטקסט</a:t>
            </a:r>
            <a:r>
              <a:rPr lang="he-IL" sz="1400" b="0" dirty="0">
                <a:solidFill>
                  <a:prstClr val="black"/>
                </a:solidFill>
              </a:rPr>
              <a:t>. </a:t>
            </a:r>
            <a:endParaRPr lang="en-US" sz="1400" b="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32240" y="2295458"/>
            <a:ext cx="2382091" cy="646331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 smtClean="0">
                <a:solidFill>
                  <a:prstClr val="black"/>
                </a:solidFill>
              </a:rPr>
              <a:t>פעולה </a:t>
            </a:r>
            <a:r>
              <a:rPr lang="he-IL" dirty="0">
                <a:solidFill>
                  <a:prstClr val="black"/>
                </a:solidFill>
              </a:rPr>
              <a:t>שבה פיסות </a:t>
            </a:r>
            <a:r>
              <a:rPr lang="he-IL" dirty="0" smtClean="0">
                <a:solidFill>
                  <a:prstClr val="black"/>
                </a:solidFill>
              </a:rPr>
              <a:t>מידע ממקורות </a:t>
            </a:r>
            <a:r>
              <a:rPr lang="he-IL" dirty="0">
                <a:solidFill>
                  <a:prstClr val="black"/>
                </a:solidFill>
              </a:rPr>
              <a:t>שונים </a:t>
            </a:r>
            <a:r>
              <a:rPr lang="he-IL" dirty="0" smtClean="0">
                <a:solidFill>
                  <a:prstClr val="black"/>
                </a:solidFill>
              </a:rPr>
              <a:t>מתקבצות </a:t>
            </a:r>
            <a:r>
              <a:rPr lang="he-IL" dirty="0">
                <a:solidFill>
                  <a:prstClr val="black"/>
                </a:solidFill>
              </a:rPr>
              <a:t>לטקסט אחד לכיד </a:t>
            </a:r>
            <a:r>
              <a:rPr lang="he-IL" dirty="0" smtClean="0">
                <a:solidFill>
                  <a:prstClr val="black"/>
                </a:solidFill>
              </a:rPr>
              <a:t>ומקושר.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5" name="כותרת 1"/>
          <p:cNvSpPr txBox="1">
            <a:spLocks/>
          </p:cNvSpPr>
          <p:nvPr/>
        </p:nvSpPr>
        <p:spPr>
          <a:xfrm>
            <a:off x="453934" y="672951"/>
            <a:ext cx="8229600" cy="523220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285750" lvl="0" indent="-285750">
              <a:buClr>
                <a:srgbClr val="990000"/>
              </a:buClr>
              <a:buFont typeface="Arial" panose="020B0604020202020204" pitchFamily="34" charset="0"/>
              <a:buChar char="•"/>
              <a:defRPr sz="1400" b="1"/>
            </a:lvl1pPr>
          </a:lstStyle>
          <a:p>
            <a:pPr marL="0" lvl="0" indent="0" algn="ctr">
              <a:buClrTx/>
              <a:buNone/>
            </a:pPr>
            <a:r>
              <a:rPr lang="he-IL" sz="2800" dirty="0">
                <a:solidFill>
                  <a:prstClr val="black"/>
                </a:solidFill>
              </a:rPr>
              <a:t>מיזוג מקורות מידע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2341329"/>
            <a:ext cx="2375248" cy="1015663"/>
          </a:xfrm>
          <a:prstGeom prst="rect">
            <a:avLst/>
          </a:prstGeom>
          <a:solidFill>
            <a:schemeClr val="accent6">
              <a:lumMod val="75000"/>
              <a:alpha val="18039"/>
            </a:schemeClr>
          </a:solidFill>
          <a:ln w="38100">
            <a:solidFill>
              <a:schemeClr val="accent2">
                <a:lumMod val="50000"/>
                <a:alpha val="32157"/>
              </a:schemeClr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 marL="171450" lvl="0" indent="-171450">
              <a:buClr>
                <a:srgbClr val="990000"/>
              </a:buClr>
              <a:buFont typeface="Wingdings" pitchFamily="2" charset="2"/>
              <a:buChar char="§"/>
              <a:defRPr sz="1200" b="1"/>
            </a:lvl1pPr>
          </a:lstStyle>
          <a:p>
            <a:r>
              <a:rPr lang="he-IL" dirty="0">
                <a:solidFill>
                  <a:prstClr val="black"/>
                </a:solidFill>
              </a:rPr>
              <a:t>טקסט חדש לכיד ומקושר המתאים לדרישת הכתיבה.   </a:t>
            </a:r>
            <a:endParaRPr lang="en-US" dirty="0">
              <a:solidFill>
                <a:prstClr val="black"/>
              </a:solidFill>
            </a:endParaRPr>
          </a:p>
          <a:p>
            <a:r>
              <a:rPr lang="he-IL" dirty="0">
                <a:solidFill>
                  <a:prstClr val="black"/>
                </a:solidFill>
              </a:rPr>
              <a:t>בטקסט יש מקום </a:t>
            </a:r>
            <a:r>
              <a:rPr lang="he-IL" dirty="0" smtClean="0">
                <a:solidFill>
                  <a:prstClr val="black"/>
                </a:solidFill>
              </a:rPr>
              <a:t>לאזכר, רצוי בסוגריים, </a:t>
            </a:r>
            <a:r>
              <a:rPr lang="he-IL" dirty="0">
                <a:solidFill>
                  <a:prstClr val="black"/>
                </a:solidFill>
              </a:rPr>
              <a:t>את המקורות ששימשו בסיס לכתיבה. </a:t>
            </a:r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2" name="קבוצה 1"/>
          <p:cNvGrpSpPr/>
          <p:nvPr/>
        </p:nvGrpSpPr>
        <p:grpSpPr>
          <a:xfrm>
            <a:off x="5351855" y="1797768"/>
            <a:ext cx="1305111" cy="1631232"/>
            <a:chOff x="5351855" y="1797768"/>
            <a:chExt cx="1305111" cy="1631232"/>
          </a:xfrm>
        </p:grpSpPr>
        <p:sp>
          <p:nvSpPr>
            <p:cNvPr id="13" name="מלבן מעוגל 12"/>
            <p:cNvSpPr/>
            <p:nvPr/>
          </p:nvSpPr>
          <p:spPr>
            <a:xfrm>
              <a:off x="5351855" y="1797768"/>
              <a:ext cx="1305111" cy="1060299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he-IL" dirty="0"/>
            </a:p>
          </p:txBody>
        </p:sp>
        <p:sp>
          <p:nvSpPr>
            <p:cNvPr id="14" name="צורה חופשית 13"/>
            <p:cNvSpPr/>
            <p:nvPr/>
          </p:nvSpPr>
          <p:spPr>
            <a:xfrm>
              <a:off x="5351855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מהו מיזוג מקורות מידע?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28" name="Picture 4" descr="C:\Users\David\AppData\Local\Microsoft\Windows\Temporary Internet Files\Content.IE5\YZB1S0D3\MC900441902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9780" y="1844824"/>
              <a:ext cx="976436" cy="957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קבוצה 2"/>
          <p:cNvGrpSpPr/>
          <p:nvPr/>
        </p:nvGrpSpPr>
        <p:grpSpPr>
          <a:xfrm>
            <a:off x="3904720" y="1797768"/>
            <a:ext cx="1316570" cy="1631232"/>
            <a:chOff x="3904720" y="1797768"/>
            <a:chExt cx="1316570" cy="1631232"/>
          </a:xfrm>
        </p:grpSpPr>
        <p:sp>
          <p:nvSpPr>
            <p:cNvPr id="11" name="מלבן מעוגל 10"/>
            <p:cNvSpPr/>
            <p:nvPr/>
          </p:nvSpPr>
          <p:spPr>
            <a:xfrm>
              <a:off x="3916179" y="1797768"/>
              <a:ext cx="1305111" cy="1060299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צורה חופשית 11"/>
            <p:cNvSpPr/>
            <p:nvPr/>
          </p:nvSpPr>
          <p:spPr>
            <a:xfrm>
              <a:off x="3916179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כיצד ממזגים מידע?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30" name="Picture 6" descr="C:\Users\David\AppData\Local\Microsoft\Windows\Temporary Internet Files\Content.IE5\WXNZ7GTT\MC900440386[1]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4720" y="1895040"/>
              <a:ext cx="1313304" cy="1057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קבוצה 4"/>
          <p:cNvGrpSpPr/>
          <p:nvPr/>
        </p:nvGrpSpPr>
        <p:grpSpPr>
          <a:xfrm>
            <a:off x="2480502" y="1797768"/>
            <a:ext cx="1305111" cy="1631232"/>
            <a:chOff x="2480502" y="1797768"/>
            <a:chExt cx="1305111" cy="1631232"/>
          </a:xfrm>
        </p:grpSpPr>
        <p:sp>
          <p:nvSpPr>
            <p:cNvPr id="9" name="מלבן מעוגל 8"/>
            <p:cNvSpPr/>
            <p:nvPr/>
          </p:nvSpPr>
          <p:spPr>
            <a:xfrm>
              <a:off x="2480502" y="1797768"/>
              <a:ext cx="1305111" cy="1060299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צורה חופשית 9"/>
            <p:cNvSpPr/>
            <p:nvPr/>
          </p:nvSpPr>
          <p:spPr>
            <a:xfrm>
              <a:off x="2480502" y="2858069"/>
              <a:ext cx="1305111" cy="570931"/>
            </a:xfrm>
            <a:custGeom>
              <a:avLst/>
              <a:gdLst>
                <a:gd name="connsiteX0" fmla="*/ 0 w 1107885"/>
                <a:gd name="connsiteY0" fmla="*/ 0 h 411025"/>
                <a:gd name="connsiteX1" fmla="*/ 1107885 w 1107885"/>
                <a:gd name="connsiteY1" fmla="*/ 0 h 411025"/>
                <a:gd name="connsiteX2" fmla="*/ 1107885 w 1107885"/>
                <a:gd name="connsiteY2" fmla="*/ 411025 h 411025"/>
                <a:gd name="connsiteX3" fmla="*/ 0 w 1107885"/>
                <a:gd name="connsiteY3" fmla="*/ 411025 h 411025"/>
                <a:gd name="connsiteX4" fmla="*/ 0 w 1107885"/>
                <a:gd name="connsiteY4" fmla="*/ 0 h 41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885" h="411025">
                  <a:moveTo>
                    <a:pt x="0" y="0"/>
                  </a:moveTo>
                  <a:lnTo>
                    <a:pt x="1107885" y="0"/>
                  </a:lnTo>
                  <a:lnTo>
                    <a:pt x="1107885" y="411025"/>
                  </a:lnTo>
                  <a:lnTo>
                    <a:pt x="0" y="4110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effectLst>
              <a:softEdge rad="31750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 smtClean="0">
                  <a:solidFill>
                    <a:srgbClr val="002060"/>
                  </a:solidFill>
                </a:rPr>
                <a:t>מהו תוצר מיזוג?</a:t>
              </a:r>
              <a:endParaRPr lang="he-IL" sz="1400" b="1" dirty="0">
                <a:solidFill>
                  <a:srgbClr val="002060"/>
                </a:solidFill>
              </a:endParaRPr>
            </a:p>
          </p:txBody>
        </p:sp>
        <p:pic>
          <p:nvPicPr>
            <p:cNvPr id="1032" name="Picture 8" descr="C:\Users\David\AppData\Local\Microsoft\Windows\Temporary Internet Files\Content.IE5\ZWT2X41Z\MC900441954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965915"/>
              <a:ext cx="1017922" cy="745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12" descr="חזרה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496" y="72008"/>
            <a:ext cx="620688" cy="620688"/>
          </a:xfrm>
          <a:prstGeom prst="rect">
            <a:avLst/>
          </a:prstGeom>
        </p:spPr>
      </p:pic>
      <p:sp>
        <p:nvSpPr>
          <p:cNvPr id="21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6356920" y="6520259"/>
            <a:ext cx="2895600" cy="365125"/>
          </a:xfrm>
        </p:spPr>
        <p:txBody>
          <a:bodyPr/>
          <a:lstStyle/>
          <a:p>
            <a:r>
              <a:rPr lang="he-IL" sz="1100" b="1" dirty="0" smtClean="0">
                <a:solidFill>
                  <a:prstClr val="black"/>
                </a:solidFill>
              </a:rPr>
              <a:t>פיתוח: שלומית בן עטר, ייעוץ: ד"ר ריקי תמיר</a:t>
            </a:r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3059832" y="44624"/>
            <a:ext cx="3096344" cy="5078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900" b="1" dirty="0">
                <a:solidFill>
                  <a:prstClr val="black"/>
                </a:solidFill>
              </a:rPr>
              <a:t>משרד החינוך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אגף שפות </a:t>
            </a:r>
          </a:p>
          <a:p>
            <a:pPr algn="ctr"/>
            <a:r>
              <a:rPr lang="he-IL" sz="900" b="1" dirty="0">
                <a:solidFill>
                  <a:prstClr val="black"/>
                </a:solidFill>
              </a:rPr>
              <a:t>הפיקוח על הוראת העברית</a:t>
            </a:r>
            <a:endParaRPr lang="he-IL" sz="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77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6" grpId="0" animBg="1"/>
      <p:bldP spid="26" grpId="1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17143</TotalTime>
  <Words>1320</Words>
  <Application>Microsoft Office PowerPoint</Application>
  <PresentationFormat>‫הצגה על המסך (4:3)</PresentationFormat>
  <Paragraphs>256</Paragraphs>
  <Slides>15</Slides>
  <Notes>7</Notes>
  <HiddenSlides>0</HiddenSlides>
  <MMClips>0</MMClips>
  <ScaleCrop>false</ScaleCrop>
  <HeadingPairs>
    <vt:vector size="4" baseType="variant"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15</vt:i4>
      </vt:variant>
    </vt:vector>
  </HeadingPairs>
  <TitlesOfParts>
    <vt:vector size="19" baseType="lpstr">
      <vt:lpstr>ערכת נושא Office</vt:lpstr>
      <vt:lpstr>1_ערכת נושא Office</vt:lpstr>
      <vt:lpstr>2_ערכת נושא Office</vt:lpstr>
      <vt:lpstr>3_ערכת נושא Office</vt:lpstr>
      <vt:lpstr>מצגת של PowerPoint</vt:lpstr>
      <vt:lpstr>מצגת של PowerPoint</vt:lpstr>
      <vt:lpstr>מצגת של PowerPoint</vt:lpstr>
      <vt:lpstr>מטרת היחידה</vt:lpstr>
      <vt:lpstr>פרק א: מכלילים וממזגים - בשירים, בכרזות ובטקסטים</vt:lpstr>
      <vt:lpstr>מבנה היחידה</vt:lpstr>
      <vt:lpstr>מצגת של PowerPoint</vt:lpstr>
      <vt:lpstr>כחול-לבן בשירים</vt:lpstr>
      <vt:lpstr>מצגת של PowerPoint</vt:lpstr>
      <vt:lpstr>מצגת של PowerPoint</vt:lpstr>
      <vt:lpstr>מצגת של PowerPoint</vt:lpstr>
      <vt:lpstr>פעילות 3: מעיינים בטקסטים כתובים וממזגים מידע</vt:lpstr>
      <vt:lpstr>מצגת של PowerPoint</vt:lpstr>
      <vt:lpstr>מצגת של PowerPoint</vt:lpstr>
      <vt:lpstr>מצגת של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David</dc:creator>
  <cp:lastModifiedBy>user</cp:lastModifiedBy>
  <cp:revision>169</cp:revision>
  <dcterms:created xsi:type="dcterms:W3CDTF">2014-01-20T14:01:47Z</dcterms:created>
  <dcterms:modified xsi:type="dcterms:W3CDTF">2014-04-30T18:47:05Z</dcterms:modified>
</cp:coreProperties>
</file>